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15" r:id="rId3"/>
    <p:sldId id="303" r:id="rId4"/>
    <p:sldId id="285" r:id="rId5"/>
    <p:sldId id="334" r:id="rId6"/>
    <p:sldId id="260" r:id="rId7"/>
    <p:sldId id="261" r:id="rId9"/>
    <p:sldId id="262" r:id="rId10"/>
    <p:sldId id="307" r:id="rId11"/>
    <p:sldId id="342" r:id="rId12"/>
    <p:sldId id="264" r:id="rId13"/>
    <p:sldId id="341" r:id="rId14"/>
    <p:sldId id="337" r:id="rId15"/>
    <p:sldId id="335" r:id="rId16"/>
    <p:sldId id="340" r:id="rId17"/>
    <p:sldId id="338" r:id="rId18"/>
    <p:sldId id="312" r:id="rId19"/>
    <p:sldId id="331" r:id="rId20"/>
    <p:sldId id="333" r:id="rId21"/>
    <p:sldId id="324" r:id="rId22"/>
    <p:sldId id="347" r:id="rId23"/>
    <p:sldId id="346" r:id="rId24"/>
    <p:sldId id="284" r:id="rId25"/>
    <p:sldId id="279" r:id="rId26"/>
    <p:sldId id="348" r:id="rId27"/>
    <p:sldId id="349" r:id="rId28"/>
    <p:sldId id="354" r:id="rId29"/>
    <p:sldId id="355" r:id="rId30"/>
    <p:sldId id="356" r:id="rId31"/>
    <p:sldId id="353" r:id="rId32"/>
    <p:sldId id="345" r:id="rId33"/>
    <p:sldId id="297" r:id="rId34"/>
    <p:sldId id="357" r:id="rId35"/>
    <p:sldId id="358" r:id="rId36"/>
    <p:sldId id="359" r:id="rId37"/>
    <p:sldId id="360" r:id="rId38"/>
    <p:sldId id="361" r:id="rId39"/>
    <p:sldId id="363" r:id="rId40"/>
    <p:sldId id="367" r:id="rId41"/>
    <p:sldId id="368" r:id="rId42"/>
    <p:sldId id="364" r:id="rId43"/>
    <p:sldId id="365" r:id="rId44"/>
    <p:sldId id="366" r:id="rId4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  <a:srgbClr val="00CCFF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4599" autoAdjust="0"/>
  </p:normalViewPr>
  <p:slideViewPr>
    <p:cSldViewPr>
      <p:cViewPr>
        <p:scale>
          <a:sx n="100" d="100"/>
          <a:sy n="100" d="100"/>
        </p:scale>
        <p:origin x="-28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9C45-F8C6-42BF-9A13-02A98F08A4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16689-0D0B-4D1E-9358-2CC5E8F694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6689-0D0B-4D1E-9358-2CC5E8F694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A185-FCE2-4596-982F-B24750A9A4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84CA-DBC8-4B2B-A67D-FA9AE5F567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98ED5-2234-408E-AD89-7B2A44FB856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B659-BFFA-4F5B-9C82-51876E3AED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AAE0-92EF-46D1-A82F-EB2BCBE462E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0853-1BBA-4455-892D-BA93E86C4B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C0BB9-DE71-4C3E-AC90-5B6C9E0800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6A7B-44A8-4623-A9F8-035B501D1E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C88F-BA28-490C-85B7-775E28331E7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0C8D-C239-4927-B5C6-17B485D449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0E8B-1A9B-4DD3-ACDF-983CD2AABA4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F3A3-EBC5-417C-9CE4-3EE7B4BC6B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133D-A158-4847-A0CC-59C296CEA22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082E2-B015-4507-ACD8-02B68BC90D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0618-2224-4BA9-A682-03D2BCB4CF2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AA55-3F49-48CF-A327-36C36F6CDB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921C-49DC-4B31-A2BB-9A5DA68AA0A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47A4-6C88-4FA1-AC08-7C87BABAC44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B226-374A-4960-A64B-12CF8760371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4C611-9BA2-4FA4-814D-5DB6EF28E8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4B3B-F926-40C3-B1B8-8D8CD246A11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B8EC-218A-486A-8BB1-194586DAB7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CE1773-75EE-44F7-9B38-BA3C08A3AA0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588DB1-91A3-42BC-8030-8F7C03378A4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hyperlink" Target="file:///E:\&#30896;&#25758;&#22768;&#38899;&#32032;&#26448;&#19979;&#36733;\&#30896;&#25758;&#22768;&#38899;&#32032;&#26448;&#19979;&#36733;\ZR1021.WAV" TargetMode="Externa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12.xml"/><Relationship Id="rId2" Type="http://schemas.openxmlformats.org/officeDocument/2006/relationships/image" Target="../media/image24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1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1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7620" y="908720"/>
            <a:ext cx="5508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spc="600" dirty="0" smtClean="0">
                <a:solidFill>
                  <a:schemeClr val="accent2">
                    <a:lumMod val="50000"/>
                  </a:schemeClr>
                </a:solidFill>
                <a:latin typeface="Adobe Caslon Pro Bold" pitchFamily="18" charset="0"/>
              </a:rPr>
              <a:t>gkh</a:t>
            </a:r>
            <a:endParaRPr lang="en-US" altLang="zh-CN" sz="13800" spc="600" dirty="0" smtClean="0">
              <a:solidFill>
                <a:schemeClr val="accent2">
                  <a:lumMod val="50000"/>
                </a:schemeClr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1266" name="Group 7"/>
          <p:cNvGrpSpPr/>
          <p:nvPr/>
        </p:nvGrpSpPr>
        <p:grpSpPr bwMode="auto">
          <a:xfrm>
            <a:off x="611188" y="1916113"/>
            <a:ext cx="7597775" cy="2665412"/>
            <a:chOff x="431" y="1525"/>
            <a:chExt cx="4808" cy="1633"/>
          </a:xfrm>
        </p:grpSpPr>
        <p:grpSp>
          <p:nvGrpSpPr>
            <p:cNvPr id="11269" name="Group 8"/>
            <p:cNvGrpSpPr/>
            <p:nvPr/>
          </p:nvGrpSpPr>
          <p:grpSpPr bwMode="auto">
            <a:xfrm>
              <a:off x="431" y="1525"/>
              <a:ext cx="4808" cy="544"/>
              <a:chOff x="476" y="1752"/>
              <a:chExt cx="4808" cy="544"/>
            </a:xfrm>
          </p:grpSpPr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>
                <a:off x="476" y="1752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4" name="Line 10"/>
              <p:cNvSpPr>
                <a:spLocks noChangeShapeType="1"/>
              </p:cNvSpPr>
              <p:nvPr/>
            </p:nvSpPr>
            <p:spPr bwMode="auto">
              <a:xfrm>
                <a:off x="476" y="2296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270" name="Group 11"/>
            <p:cNvGrpSpPr/>
            <p:nvPr/>
          </p:nvGrpSpPr>
          <p:grpSpPr bwMode="auto">
            <a:xfrm>
              <a:off x="431" y="2614"/>
              <a:ext cx="4808" cy="544"/>
              <a:chOff x="476" y="1752"/>
              <a:chExt cx="4808" cy="544"/>
            </a:xfrm>
          </p:grpSpPr>
          <p:sp>
            <p:nvSpPr>
              <p:cNvPr id="11271" name="Line 12"/>
              <p:cNvSpPr>
                <a:spLocks noChangeShapeType="1"/>
              </p:cNvSpPr>
              <p:nvPr/>
            </p:nvSpPr>
            <p:spPr bwMode="auto">
              <a:xfrm>
                <a:off x="476" y="1752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2" name="Line 13"/>
              <p:cNvSpPr>
                <a:spLocks noChangeShapeType="1"/>
              </p:cNvSpPr>
              <p:nvPr/>
            </p:nvSpPr>
            <p:spPr bwMode="auto">
              <a:xfrm>
                <a:off x="476" y="2296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267" name="Rectangle 17"/>
          <p:cNvSpPr>
            <a:spLocks noChangeArrowheads="1"/>
          </p:cNvSpPr>
          <p:nvPr/>
        </p:nvSpPr>
        <p:spPr bwMode="auto">
          <a:xfrm>
            <a:off x="4067175" y="1916113"/>
            <a:ext cx="117316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0" b="1">
                <a:solidFill>
                  <a:srgbClr val="FF0000"/>
                </a:solidFill>
              </a:rPr>
              <a:t>k</a:t>
            </a:r>
            <a:endParaRPr lang="zh-CN" altLang="en-US" sz="14000" b="1">
              <a:solidFill>
                <a:srgbClr val="FF0000"/>
              </a:solidFill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39750" y="4829175"/>
            <a:ext cx="7848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k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占中上两格。先写竖，写在上中两格，起笔靠近第一线；第二笔左斜右斜写在中格，像一个角。两笔写成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2290" name="Group 2"/>
          <p:cNvGrpSpPr/>
          <p:nvPr/>
        </p:nvGrpSpPr>
        <p:grpSpPr bwMode="auto">
          <a:xfrm>
            <a:off x="611188" y="1916113"/>
            <a:ext cx="7597775" cy="2665412"/>
            <a:chOff x="431" y="1525"/>
            <a:chExt cx="4808" cy="1633"/>
          </a:xfrm>
        </p:grpSpPr>
        <p:grpSp>
          <p:nvGrpSpPr>
            <p:cNvPr id="12294" name="Group 3"/>
            <p:cNvGrpSpPr/>
            <p:nvPr/>
          </p:nvGrpSpPr>
          <p:grpSpPr bwMode="auto">
            <a:xfrm>
              <a:off x="431" y="1525"/>
              <a:ext cx="4808" cy="544"/>
              <a:chOff x="476" y="1752"/>
              <a:chExt cx="4808" cy="544"/>
            </a:xfrm>
          </p:grpSpPr>
          <p:sp>
            <p:nvSpPr>
              <p:cNvPr id="12298" name="Line 4"/>
              <p:cNvSpPr>
                <a:spLocks noChangeShapeType="1"/>
              </p:cNvSpPr>
              <p:nvPr/>
            </p:nvSpPr>
            <p:spPr bwMode="auto">
              <a:xfrm>
                <a:off x="476" y="1752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99" name="Line 5"/>
              <p:cNvSpPr>
                <a:spLocks noChangeShapeType="1"/>
              </p:cNvSpPr>
              <p:nvPr/>
            </p:nvSpPr>
            <p:spPr bwMode="auto">
              <a:xfrm>
                <a:off x="476" y="2296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295" name="Group 6"/>
            <p:cNvGrpSpPr/>
            <p:nvPr/>
          </p:nvGrpSpPr>
          <p:grpSpPr bwMode="auto">
            <a:xfrm>
              <a:off x="431" y="2614"/>
              <a:ext cx="4808" cy="544"/>
              <a:chOff x="476" y="1752"/>
              <a:chExt cx="4808" cy="544"/>
            </a:xfrm>
          </p:grpSpPr>
          <p:sp>
            <p:nvSpPr>
              <p:cNvPr id="12296" name="Line 7"/>
              <p:cNvSpPr>
                <a:spLocks noChangeShapeType="1"/>
              </p:cNvSpPr>
              <p:nvPr/>
            </p:nvSpPr>
            <p:spPr bwMode="auto">
              <a:xfrm>
                <a:off x="476" y="1752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97" name="Line 8"/>
              <p:cNvSpPr>
                <a:spLocks noChangeShapeType="1"/>
              </p:cNvSpPr>
              <p:nvPr/>
            </p:nvSpPr>
            <p:spPr bwMode="auto">
              <a:xfrm>
                <a:off x="476" y="2296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4067175" y="1916113"/>
            <a:ext cx="1270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0" b="1">
                <a:solidFill>
                  <a:srgbClr val="FF0000"/>
                </a:solidFill>
              </a:rPr>
              <a:t>h</a:t>
            </a:r>
            <a:endParaRPr lang="zh-CN" altLang="en-US" sz="14000" b="1">
              <a:solidFill>
                <a:srgbClr val="FF0000"/>
              </a:solidFill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-1836738" y="4005263"/>
            <a:ext cx="7056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611188" y="4652963"/>
            <a:ext cx="79216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h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占中上两格。先写竖，写在上中两格，起笔靠近第一线，与</a:t>
            </a:r>
            <a:r>
              <a:rPr lang="en-US" altLang="en-US" sz="3600" b="1" dirty="0">
                <a:solidFill>
                  <a:srgbClr val="FF0000"/>
                </a:solidFill>
              </a:rPr>
              <a:t>k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第一笔一样；再写左弯竖，写在中格。两笔写成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338" name="Text Box 51"/>
          <p:cNvSpPr txBox="1">
            <a:spLocks noChangeArrowheads="1"/>
          </p:cNvSpPr>
          <p:nvPr/>
        </p:nvSpPr>
        <p:spPr bwMode="auto">
          <a:xfrm>
            <a:off x="900113" y="3213100"/>
            <a:ext cx="414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—</a:t>
            </a:r>
            <a:r>
              <a:rPr lang="zh-CN" altLang="en-US" b="1">
                <a:ea typeface="宋体" panose="02010600030101010101" pitchFamily="2" charset="-122"/>
              </a:rPr>
              <a:t>￣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14339" name="Text Box 50"/>
          <p:cNvSpPr txBox="1">
            <a:spLocks noChangeArrowheads="1"/>
          </p:cNvSpPr>
          <p:nvPr/>
        </p:nvSpPr>
        <p:spPr bwMode="auto">
          <a:xfrm rot="-648279">
            <a:off x="900113" y="2708275"/>
            <a:ext cx="414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＼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-171450"/>
            <a:ext cx="5572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g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k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h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endParaRPr lang="en-US" altLang="zh-CN" sz="2000">
              <a:ea typeface="宋体" panose="02010600030101010101" pitchFamily="2" charset="-122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900113" y="5492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＼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900113" y="1412875"/>
            <a:ext cx="782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／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900113" y="620713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￣</a:t>
            </a:r>
            <a:r>
              <a:rPr lang="en-US" altLang="zh-CN" b="1">
                <a:ea typeface="宋体" panose="02010600030101010101" pitchFamily="2" charset="-122"/>
              </a:rPr>
              <a:t>—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1187450" y="620713"/>
            <a:ext cx="595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5400" b="1">
                <a:ea typeface="宋体" panose="02010600030101010101" pitchFamily="2" charset="-122"/>
              </a:rPr>
              <a:t>a</a:t>
            </a:r>
            <a:endParaRPr lang="en-US" altLang="zh-CN" sz="5400" b="1">
              <a:ea typeface="宋体" panose="02010600030101010101" pitchFamily="2" charset="-122"/>
            </a:endParaRPr>
          </a:p>
        </p:txBody>
      </p:sp>
      <p:sp>
        <p:nvSpPr>
          <p:cNvPr id="14345" name="Line 14"/>
          <p:cNvSpPr>
            <a:spLocks noChangeShapeType="1"/>
          </p:cNvSpPr>
          <p:nvPr/>
        </p:nvSpPr>
        <p:spPr bwMode="auto">
          <a:xfrm flipV="1">
            <a:off x="1835150" y="549275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Line 29"/>
          <p:cNvSpPr>
            <a:spLocks noChangeShapeType="1"/>
          </p:cNvSpPr>
          <p:nvPr/>
        </p:nvSpPr>
        <p:spPr bwMode="auto">
          <a:xfrm>
            <a:off x="1908175" y="11969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Line 30"/>
          <p:cNvSpPr>
            <a:spLocks noChangeShapeType="1"/>
          </p:cNvSpPr>
          <p:nvPr/>
        </p:nvSpPr>
        <p:spPr bwMode="auto">
          <a:xfrm>
            <a:off x="18351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Line 32"/>
          <p:cNvSpPr>
            <a:spLocks noChangeShapeType="1"/>
          </p:cNvSpPr>
          <p:nvPr/>
        </p:nvSpPr>
        <p:spPr bwMode="auto">
          <a:xfrm>
            <a:off x="1835150" y="1341438"/>
            <a:ext cx="3603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Text Box 33"/>
          <p:cNvSpPr txBox="1">
            <a:spLocks noChangeArrowheads="1"/>
          </p:cNvSpPr>
          <p:nvPr/>
        </p:nvSpPr>
        <p:spPr bwMode="auto">
          <a:xfrm>
            <a:off x="2484438" y="0"/>
            <a:ext cx="8969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ga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  <p:sp>
        <p:nvSpPr>
          <p:cNvPr id="14350" name="Text Box 34"/>
          <p:cNvSpPr txBox="1">
            <a:spLocks noChangeArrowheads="1"/>
          </p:cNvSpPr>
          <p:nvPr/>
        </p:nvSpPr>
        <p:spPr bwMode="auto">
          <a:xfrm>
            <a:off x="2535238" y="755650"/>
            <a:ext cx="863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ka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  <p:sp>
        <p:nvSpPr>
          <p:cNvPr id="14351" name="Text Box 35"/>
          <p:cNvSpPr txBox="1">
            <a:spLocks noChangeArrowheads="1"/>
          </p:cNvSpPr>
          <p:nvPr/>
        </p:nvSpPr>
        <p:spPr bwMode="auto">
          <a:xfrm>
            <a:off x="2555875" y="1341438"/>
            <a:ext cx="8969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ha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  <p:sp>
        <p:nvSpPr>
          <p:cNvPr id="14352" name="Text Box 37"/>
          <p:cNvSpPr txBox="1">
            <a:spLocks noChangeArrowheads="1"/>
          </p:cNvSpPr>
          <p:nvPr/>
        </p:nvSpPr>
        <p:spPr bwMode="auto">
          <a:xfrm>
            <a:off x="4787900" y="0"/>
            <a:ext cx="55721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g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k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h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endParaRPr lang="en-US" altLang="zh-CN" sz="4800" b="1">
              <a:ea typeface="宋体" panose="02010600030101010101" pitchFamily="2" charset="-122"/>
            </a:endParaRPr>
          </a:p>
        </p:txBody>
      </p:sp>
      <p:sp>
        <p:nvSpPr>
          <p:cNvPr id="14353" name="Text Box 38"/>
          <p:cNvSpPr txBox="1">
            <a:spLocks noChangeArrowheads="1"/>
          </p:cNvSpPr>
          <p:nvPr/>
        </p:nvSpPr>
        <p:spPr bwMode="auto">
          <a:xfrm>
            <a:off x="5219700" y="549275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＼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14354" name="Text Box 39"/>
          <p:cNvSpPr txBox="1">
            <a:spLocks noChangeArrowheads="1"/>
          </p:cNvSpPr>
          <p:nvPr/>
        </p:nvSpPr>
        <p:spPr bwMode="auto">
          <a:xfrm>
            <a:off x="4932363" y="981075"/>
            <a:ext cx="642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￣</a:t>
            </a:r>
            <a:r>
              <a:rPr lang="en-US" altLang="zh-CN" b="1">
                <a:ea typeface="宋体" panose="02010600030101010101" pitchFamily="2" charset="-122"/>
              </a:rPr>
              <a:t>—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355" name="Text Box 40"/>
          <p:cNvSpPr txBox="1">
            <a:spLocks noChangeArrowheads="1"/>
          </p:cNvSpPr>
          <p:nvPr/>
        </p:nvSpPr>
        <p:spPr bwMode="auto">
          <a:xfrm>
            <a:off x="5219700" y="1412875"/>
            <a:ext cx="414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／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14356" name="Text Box 41"/>
          <p:cNvSpPr txBox="1">
            <a:spLocks noChangeArrowheads="1"/>
          </p:cNvSpPr>
          <p:nvPr/>
        </p:nvSpPr>
        <p:spPr bwMode="auto">
          <a:xfrm>
            <a:off x="5508625" y="549275"/>
            <a:ext cx="60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5400" b="1">
                <a:ea typeface="宋体" panose="02010600030101010101" pitchFamily="2" charset="-122"/>
              </a:rPr>
              <a:t>u</a:t>
            </a:r>
            <a:endParaRPr lang="en-US" altLang="zh-CN" sz="5400" b="1">
              <a:ea typeface="宋体" panose="02010600030101010101" pitchFamily="2" charset="-122"/>
            </a:endParaRPr>
          </a:p>
        </p:txBody>
      </p:sp>
      <p:sp>
        <p:nvSpPr>
          <p:cNvPr id="14357" name="Text Box 42"/>
          <p:cNvSpPr txBox="1">
            <a:spLocks noChangeArrowheads="1"/>
          </p:cNvSpPr>
          <p:nvPr/>
        </p:nvSpPr>
        <p:spPr bwMode="auto">
          <a:xfrm>
            <a:off x="6135688" y="625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4358" name="Line 43"/>
          <p:cNvSpPr>
            <a:spLocks noChangeShapeType="1"/>
          </p:cNvSpPr>
          <p:nvPr/>
        </p:nvSpPr>
        <p:spPr bwMode="auto">
          <a:xfrm flipV="1">
            <a:off x="6156325" y="620713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9" name="Text Box 44"/>
          <p:cNvSpPr txBox="1">
            <a:spLocks noChangeArrowheads="1"/>
          </p:cNvSpPr>
          <p:nvPr/>
        </p:nvSpPr>
        <p:spPr bwMode="auto">
          <a:xfrm>
            <a:off x="6208713" y="914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4360" name="Line 45"/>
          <p:cNvSpPr>
            <a:spLocks noChangeShapeType="1"/>
          </p:cNvSpPr>
          <p:nvPr/>
        </p:nvSpPr>
        <p:spPr bwMode="auto">
          <a:xfrm>
            <a:off x="6156325" y="11255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1" name="Text Box 46"/>
          <p:cNvSpPr txBox="1">
            <a:spLocks noChangeArrowheads="1"/>
          </p:cNvSpPr>
          <p:nvPr/>
        </p:nvSpPr>
        <p:spPr bwMode="auto">
          <a:xfrm>
            <a:off x="6064250" y="1274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4362" name="Line 47"/>
          <p:cNvSpPr>
            <a:spLocks noChangeShapeType="1"/>
          </p:cNvSpPr>
          <p:nvPr/>
        </p:nvSpPr>
        <p:spPr bwMode="auto">
          <a:xfrm>
            <a:off x="6156325" y="1341438"/>
            <a:ext cx="3603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3" name="Text Box 48"/>
          <p:cNvSpPr txBox="1">
            <a:spLocks noChangeArrowheads="1"/>
          </p:cNvSpPr>
          <p:nvPr/>
        </p:nvSpPr>
        <p:spPr bwMode="auto">
          <a:xfrm>
            <a:off x="6732588" y="0"/>
            <a:ext cx="9302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gu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ku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hu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endParaRPr lang="en-US" altLang="zh-CN" sz="3200" b="1">
              <a:ea typeface="宋体" panose="02010600030101010101" pitchFamily="2" charset="-122"/>
            </a:endParaRPr>
          </a:p>
        </p:txBody>
      </p:sp>
      <p:sp>
        <p:nvSpPr>
          <p:cNvPr id="14364" name="Text Box 52"/>
          <p:cNvSpPr txBox="1">
            <a:spLocks noChangeArrowheads="1"/>
          </p:cNvSpPr>
          <p:nvPr/>
        </p:nvSpPr>
        <p:spPr bwMode="auto">
          <a:xfrm>
            <a:off x="900113" y="3644900"/>
            <a:ext cx="41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／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14365" name="Text Box 53"/>
          <p:cNvSpPr txBox="1">
            <a:spLocks noChangeArrowheads="1"/>
          </p:cNvSpPr>
          <p:nvPr/>
        </p:nvSpPr>
        <p:spPr bwMode="auto">
          <a:xfrm>
            <a:off x="1258888" y="2781300"/>
            <a:ext cx="523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e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  <p:sp>
        <p:nvSpPr>
          <p:cNvPr id="14366" name="Text Box 54"/>
          <p:cNvSpPr txBox="1">
            <a:spLocks noChangeArrowheads="1"/>
          </p:cNvSpPr>
          <p:nvPr/>
        </p:nvSpPr>
        <p:spPr bwMode="auto">
          <a:xfrm>
            <a:off x="1743075" y="3001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4367" name="Line 55"/>
          <p:cNvSpPr>
            <a:spLocks noChangeShapeType="1"/>
          </p:cNvSpPr>
          <p:nvPr/>
        </p:nvSpPr>
        <p:spPr bwMode="auto">
          <a:xfrm flipV="1">
            <a:off x="1835150" y="256540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8" name="Text Box 56"/>
          <p:cNvSpPr txBox="1">
            <a:spLocks noChangeArrowheads="1"/>
          </p:cNvSpPr>
          <p:nvPr/>
        </p:nvSpPr>
        <p:spPr bwMode="auto">
          <a:xfrm>
            <a:off x="1743075" y="3362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4369" name="Line 57"/>
          <p:cNvSpPr>
            <a:spLocks noChangeShapeType="1"/>
          </p:cNvSpPr>
          <p:nvPr/>
        </p:nvSpPr>
        <p:spPr bwMode="auto">
          <a:xfrm>
            <a:off x="1908175" y="32131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Text Box 58"/>
          <p:cNvSpPr txBox="1">
            <a:spLocks noChangeArrowheads="1"/>
          </p:cNvSpPr>
          <p:nvPr/>
        </p:nvSpPr>
        <p:spPr bwMode="auto">
          <a:xfrm>
            <a:off x="1743075" y="3722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4371" name="Line 59"/>
          <p:cNvSpPr>
            <a:spLocks noChangeShapeType="1"/>
          </p:cNvSpPr>
          <p:nvPr/>
        </p:nvSpPr>
        <p:spPr bwMode="auto">
          <a:xfrm>
            <a:off x="1908175" y="3573463"/>
            <a:ext cx="3603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2" name="Text Box 60"/>
          <p:cNvSpPr txBox="1">
            <a:spLocks noChangeArrowheads="1"/>
          </p:cNvSpPr>
          <p:nvPr/>
        </p:nvSpPr>
        <p:spPr bwMode="auto">
          <a:xfrm>
            <a:off x="2411413" y="2060575"/>
            <a:ext cx="1223962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ge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ke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he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  <p:pic>
        <p:nvPicPr>
          <p:cNvPr id="37951" name="Picture 63" descr="katongxingxiang2_07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795963" y="2565400"/>
            <a:ext cx="31623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52" name="AutoShape 64"/>
          <p:cNvSpPr>
            <a:spLocks noChangeArrowheads="1"/>
          </p:cNvSpPr>
          <p:nvPr/>
        </p:nvSpPr>
        <p:spPr bwMode="auto">
          <a:xfrm>
            <a:off x="3635375" y="2492375"/>
            <a:ext cx="4105275" cy="16557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zh-CN" altLang="en-US" sz="2800" b="1">
                <a:ea typeface="宋体" panose="02010600030101010101" pitchFamily="2" charset="-122"/>
              </a:rPr>
              <a:t>小朋友读得可真棒呀</a:t>
            </a:r>
            <a:r>
              <a:rPr lang="en-US" altLang="zh-CN" sz="2800" b="1">
                <a:ea typeface="宋体" panose="02010600030101010101" pitchFamily="2" charset="-122"/>
              </a:rPr>
              <a:t>!</a:t>
            </a:r>
            <a:endParaRPr lang="en-US" altLang="zh-CN" sz="2800" b="1">
              <a:ea typeface="宋体" panose="02010600030101010101" pitchFamily="2" charset="-122"/>
            </a:endParaRPr>
          </a:p>
        </p:txBody>
      </p:sp>
      <p:sp>
        <p:nvSpPr>
          <p:cNvPr id="14375" name="Text Box 49"/>
          <p:cNvSpPr txBox="1">
            <a:spLocks noChangeArrowheads="1"/>
          </p:cNvSpPr>
          <p:nvPr/>
        </p:nvSpPr>
        <p:spPr bwMode="auto">
          <a:xfrm>
            <a:off x="468313" y="2133600"/>
            <a:ext cx="4318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g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k</a:t>
            </a:r>
            <a:endParaRPr lang="en-US" altLang="zh-CN" sz="4800" b="1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h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5362" name="Picture 2" descr="1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2492375"/>
            <a:ext cx="86423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 rot="355505">
            <a:off x="488950" y="1588"/>
            <a:ext cx="3576638" cy="2492375"/>
          </a:xfrm>
          <a:prstGeom prst="irregularSeal2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-671256">
            <a:off x="941388" y="765175"/>
            <a:ext cx="2520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rgbClr val="FF0000"/>
                </a:solidFill>
                <a:ea typeface="楷体_GB2312" pitchFamily="49" charset="-122"/>
              </a:rPr>
              <a:t>第一关</a:t>
            </a:r>
            <a:endParaRPr lang="zh-CN" altLang="en-US" sz="60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147461" name="WordArt 5"/>
          <p:cNvSpPr>
            <a:spLocks noChangeArrowheads="1" noChangeShapeType="1" noTextEdit="1"/>
          </p:cNvSpPr>
          <p:nvPr/>
        </p:nvSpPr>
        <p:spPr bwMode="auto">
          <a:xfrm>
            <a:off x="3995738" y="765175"/>
            <a:ext cx="47529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7200" b="1" kern="10" dirty="0">
                <a:ln w="1905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>
                        <a:alpha val="98000"/>
                      </a:srgbClr>
                    </a:gs>
                    <a:gs pos="12000">
                      <a:srgbClr val="E81766">
                        <a:alpha val="98240"/>
                      </a:srgbClr>
                    </a:gs>
                    <a:gs pos="27000">
                      <a:srgbClr val="EE3F17">
                        <a:alpha val="98540"/>
                      </a:srgbClr>
                    </a:gs>
                    <a:gs pos="48000">
                      <a:srgbClr val="FFFF00">
                        <a:alpha val="98960"/>
                      </a:srgbClr>
                    </a:gs>
                    <a:gs pos="64999">
                      <a:srgbClr val="1A8D48">
                        <a:alpha val="99300"/>
                      </a:srgbClr>
                    </a:gs>
                    <a:gs pos="78999">
                      <a:srgbClr val="0819FB">
                        <a:alpha val="995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Arial Unicode MS" pitchFamily="34" charset="-122"/>
              </a:rPr>
              <a:t>我会摘苹果</a:t>
            </a:r>
            <a:endParaRPr lang="zh-CN" altLang="en-US" sz="7200" b="1" kern="10" dirty="0">
              <a:ln w="1905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>
                      <a:alpha val="98000"/>
                    </a:srgbClr>
                  </a:gs>
                  <a:gs pos="12000">
                    <a:srgbClr val="E81766">
                      <a:alpha val="98240"/>
                    </a:srgbClr>
                  </a:gs>
                  <a:gs pos="27000">
                    <a:srgbClr val="EE3F17">
                      <a:alpha val="98540"/>
                    </a:srgbClr>
                  </a:gs>
                  <a:gs pos="48000">
                    <a:srgbClr val="FFFF00">
                      <a:alpha val="98960"/>
                    </a:srgbClr>
                  </a:gs>
                  <a:gs pos="64999">
                    <a:srgbClr val="1A8D48">
                      <a:alpha val="99300"/>
                    </a:srgbClr>
                  </a:gs>
                  <a:gs pos="78999">
                    <a:srgbClr val="0819FB">
                      <a:alpha val="99580"/>
                    </a:srgbClr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6386" name="Picture 2" descr="果树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11" name="Group 3"/>
          <p:cNvGrpSpPr/>
          <p:nvPr/>
        </p:nvGrpSpPr>
        <p:grpSpPr bwMode="auto">
          <a:xfrm>
            <a:off x="1908175" y="620713"/>
            <a:ext cx="1120775" cy="1223962"/>
            <a:chOff x="1111" y="436"/>
            <a:chExt cx="706" cy="771"/>
          </a:xfrm>
        </p:grpSpPr>
        <p:pic>
          <p:nvPicPr>
            <p:cNvPr id="16412" name="Picture 4" descr="苹果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11" y="436"/>
              <a:ext cx="70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3" name="Text Box 5"/>
            <p:cNvSpPr txBox="1">
              <a:spLocks noChangeArrowheads="1"/>
            </p:cNvSpPr>
            <p:nvPr/>
          </p:nvSpPr>
          <p:spPr bwMode="auto">
            <a:xfrm>
              <a:off x="1247" y="572"/>
              <a:ext cx="5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 err="1">
                  <a:latin typeface="Century Gothic" pitchFamily="34" charset="0"/>
                  <a:ea typeface="宋体" panose="02010600030101010101" pitchFamily="2" charset="-122"/>
                </a:rPr>
                <a:t>kǎ</a:t>
              </a:r>
              <a:endParaRPr lang="en-US" altLang="zh-CN" sz="4000" b="1" dirty="0">
                <a:latin typeface="Century Gothic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5414" name="Group 6"/>
          <p:cNvGrpSpPr/>
          <p:nvPr/>
        </p:nvGrpSpPr>
        <p:grpSpPr bwMode="auto">
          <a:xfrm>
            <a:off x="3203575" y="1052513"/>
            <a:ext cx="1120775" cy="1223962"/>
            <a:chOff x="2018" y="663"/>
            <a:chExt cx="706" cy="771"/>
          </a:xfrm>
        </p:grpSpPr>
        <p:pic>
          <p:nvPicPr>
            <p:cNvPr id="16410" name="Picture 7" descr="苹果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18" y="663"/>
              <a:ext cx="70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1" name="Text Box 8"/>
            <p:cNvSpPr txBox="1">
              <a:spLocks noChangeArrowheads="1"/>
            </p:cNvSpPr>
            <p:nvPr/>
          </p:nvSpPr>
          <p:spPr bwMode="auto">
            <a:xfrm>
              <a:off x="2018" y="754"/>
              <a:ext cx="6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000" dirty="0">
                  <a:ea typeface="宋体" panose="02010600030101010101" pitchFamily="2" charset="-122"/>
                </a:rPr>
                <a:t> </a:t>
              </a:r>
              <a:r>
                <a:rPr lang="en-US" altLang="zh-CN" sz="4000" b="1" dirty="0" err="1">
                  <a:latin typeface="Century Gothic" pitchFamily="34" charset="0"/>
                  <a:ea typeface="宋体" panose="02010600030101010101" pitchFamily="2" charset="-122"/>
                </a:rPr>
                <a:t>há</a:t>
              </a:r>
              <a:endParaRPr lang="en-US" altLang="zh-CN" sz="4000" b="1" dirty="0">
                <a:latin typeface="Century Gothic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5417" name="Group 9"/>
          <p:cNvGrpSpPr/>
          <p:nvPr/>
        </p:nvGrpSpPr>
        <p:grpSpPr bwMode="auto">
          <a:xfrm>
            <a:off x="304800" y="457200"/>
            <a:ext cx="1120775" cy="1223963"/>
            <a:chOff x="1111" y="436"/>
            <a:chExt cx="706" cy="771"/>
          </a:xfrm>
        </p:grpSpPr>
        <p:pic>
          <p:nvPicPr>
            <p:cNvPr id="16408" name="Picture 10" descr="苹果1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11" y="436"/>
              <a:ext cx="70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9" name="Text Box 11"/>
            <p:cNvSpPr txBox="1">
              <a:spLocks noChangeArrowheads="1"/>
            </p:cNvSpPr>
            <p:nvPr/>
          </p:nvSpPr>
          <p:spPr bwMode="auto">
            <a:xfrm>
              <a:off x="1247" y="572"/>
              <a:ext cx="5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 err="1">
                  <a:latin typeface="Century Gothic" pitchFamily="34" charset="0"/>
                  <a:ea typeface="宋体" panose="02010600030101010101" pitchFamily="2" charset="-122"/>
                </a:rPr>
                <a:t>gá</a:t>
              </a:r>
              <a:endParaRPr lang="en-US" altLang="zh-CN" sz="4000" b="1" dirty="0">
                <a:latin typeface="Century Gothic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5420" name="Group 12"/>
          <p:cNvGrpSpPr/>
          <p:nvPr/>
        </p:nvGrpSpPr>
        <p:grpSpPr bwMode="auto">
          <a:xfrm>
            <a:off x="827088" y="1773238"/>
            <a:ext cx="1120775" cy="1223962"/>
            <a:chOff x="1111" y="436"/>
            <a:chExt cx="706" cy="771"/>
          </a:xfrm>
        </p:grpSpPr>
        <p:pic>
          <p:nvPicPr>
            <p:cNvPr id="16406" name="Picture 13" descr="苹果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11" y="436"/>
              <a:ext cx="70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7" name="Text Box 14"/>
            <p:cNvSpPr txBox="1">
              <a:spLocks noChangeArrowheads="1"/>
            </p:cNvSpPr>
            <p:nvPr/>
          </p:nvSpPr>
          <p:spPr bwMode="auto">
            <a:xfrm>
              <a:off x="1247" y="572"/>
              <a:ext cx="5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 err="1">
                  <a:latin typeface="Century Gothic" pitchFamily="34" charset="0"/>
                  <a:ea typeface="宋体" panose="02010600030101010101" pitchFamily="2" charset="-122"/>
                </a:rPr>
                <a:t>gè</a:t>
              </a:r>
              <a:endParaRPr lang="en-US" altLang="zh-CN" sz="4000" b="1" dirty="0">
                <a:latin typeface="Century Gothic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5423" name="Group 15"/>
          <p:cNvGrpSpPr/>
          <p:nvPr/>
        </p:nvGrpSpPr>
        <p:grpSpPr bwMode="auto">
          <a:xfrm>
            <a:off x="4427538" y="260350"/>
            <a:ext cx="1368425" cy="1223963"/>
            <a:chOff x="1111" y="436"/>
            <a:chExt cx="706" cy="771"/>
          </a:xfrm>
        </p:grpSpPr>
        <p:pic>
          <p:nvPicPr>
            <p:cNvPr id="16404" name="Picture 16" descr="苹果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11" y="436"/>
              <a:ext cx="70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5" name="Text Box 17"/>
            <p:cNvSpPr txBox="1">
              <a:spLocks noChangeArrowheads="1"/>
            </p:cNvSpPr>
            <p:nvPr/>
          </p:nvSpPr>
          <p:spPr bwMode="auto">
            <a:xfrm>
              <a:off x="1247" y="572"/>
              <a:ext cx="5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 err="1">
                  <a:latin typeface="Century Gothic" pitchFamily="34" charset="0"/>
                  <a:ea typeface="宋体" panose="02010600030101010101" pitchFamily="2" charset="-122"/>
                </a:rPr>
                <a:t>gǔ</a:t>
              </a:r>
              <a:endParaRPr lang="en-US" altLang="zh-CN" sz="4000" b="1" dirty="0">
                <a:latin typeface="Century Gothic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5426" name="Group 18"/>
          <p:cNvGrpSpPr/>
          <p:nvPr/>
        </p:nvGrpSpPr>
        <p:grpSpPr bwMode="auto">
          <a:xfrm>
            <a:off x="4859338" y="1484313"/>
            <a:ext cx="1120775" cy="1223962"/>
            <a:chOff x="1111" y="436"/>
            <a:chExt cx="706" cy="771"/>
          </a:xfrm>
        </p:grpSpPr>
        <p:pic>
          <p:nvPicPr>
            <p:cNvPr id="16402" name="Picture 19" descr="苹果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11" y="436"/>
              <a:ext cx="70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Text Box 20"/>
            <p:cNvSpPr txBox="1">
              <a:spLocks noChangeArrowheads="1"/>
            </p:cNvSpPr>
            <p:nvPr/>
          </p:nvSpPr>
          <p:spPr bwMode="auto">
            <a:xfrm>
              <a:off x="1247" y="572"/>
              <a:ext cx="5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 err="1">
                  <a:latin typeface="Century Gothic" pitchFamily="34" charset="0"/>
                  <a:ea typeface="宋体" panose="02010600030101010101" pitchFamily="2" charset="-122"/>
                </a:rPr>
                <a:t>kē</a:t>
              </a:r>
              <a:endParaRPr lang="en-US" altLang="zh-CN" sz="4000" b="1" dirty="0">
                <a:latin typeface="Century Gothic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5429" name="Group 21"/>
          <p:cNvGrpSpPr/>
          <p:nvPr/>
        </p:nvGrpSpPr>
        <p:grpSpPr bwMode="auto">
          <a:xfrm>
            <a:off x="6019800" y="1981200"/>
            <a:ext cx="1439863" cy="1223963"/>
            <a:chOff x="1111" y="436"/>
            <a:chExt cx="706" cy="771"/>
          </a:xfrm>
        </p:grpSpPr>
        <p:pic>
          <p:nvPicPr>
            <p:cNvPr id="16400" name="Picture 22" descr="苹果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11" y="436"/>
              <a:ext cx="70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Text Box 23"/>
            <p:cNvSpPr txBox="1">
              <a:spLocks noChangeArrowheads="1"/>
            </p:cNvSpPr>
            <p:nvPr/>
          </p:nvSpPr>
          <p:spPr bwMode="auto">
            <a:xfrm>
              <a:off x="1247" y="572"/>
              <a:ext cx="5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 err="1">
                  <a:latin typeface="Century Gothic" pitchFamily="34" charset="0"/>
                  <a:ea typeface="宋体" panose="02010600030101010101" pitchFamily="2" charset="-122"/>
                </a:rPr>
                <a:t>ké</a:t>
              </a:r>
              <a:endParaRPr lang="en-US" altLang="zh-CN" sz="4000" b="1" dirty="0">
                <a:latin typeface="Century Gothic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5432" name="Group 24"/>
          <p:cNvGrpSpPr/>
          <p:nvPr/>
        </p:nvGrpSpPr>
        <p:grpSpPr bwMode="auto">
          <a:xfrm>
            <a:off x="6553200" y="533400"/>
            <a:ext cx="1120775" cy="1223963"/>
            <a:chOff x="1111" y="436"/>
            <a:chExt cx="706" cy="771"/>
          </a:xfrm>
        </p:grpSpPr>
        <p:pic>
          <p:nvPicPr>
            <p:cNvPr id="16398" name="Picture 25" descr="苹果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11" y="436"/>
              <a:ext cx="70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9" name="Text Box 26"/>
            <p:cNvSpPr txBox="1">
              <a:spLocks noChangeArrowheads="1"/>
            </p:cNvSpPr>
            <p:nvPr/>
          </p:nvSpPr>
          <p:spPr bwMode="auto">
            <a:xfrm>
              <a:off x="1247" y="572"/>
              <a:ext cx="5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dirty="0" err="1">
                  <a:ea typeface="宋体" panose="02010600030101010101" pitchFamily="2" charset="-122"/>
                </a:rPr>
                <a:t>hé</a:t>
              </a:r>
              <a:endParaRPr lang="en-US" altLang="zh-CN" sz="40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45435" name="Group 27"/>
          <p:cNvGrpSpPr/>
          <p:nvPr/>
        </p:nvGrpSpPr>
        <p:grpSpPr bwMode="auto">
          <a:xfrm>
            <a:off x="7772400" y="1600200"/>
            <a:ext cx="1120775" cy="1223963"/>
            <a:chOff x="1111" y="436"/>
            <a:chExt cx="706" cy="771"/>
          </a:xfrm>
        </p:grpSpPr>
        <p:pic>
          <p:nvPicPr>
            <p:cNvPr id="16396" name="Picture 28" descr="苹果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11" y="436"/>
              <a:ext cx="70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 Box 29"/>
            <p:cNvSpPr txBox="1">
              <a:spLocks noChangeArrowheads="1"/>
            </p:cNvSpPr>
            <p:nvPr/>
          </p:nvSpPr>
          <p:spPr bwMode="auto">
            <a:xfrm>
              <a:off x="1247" y="572"/>
              <a:ext cx="54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 err="1">
                  <a:latin typeface="Century Gothic" pitchFamily="34" charset="0"/>
                  <a:ea typeface="宋体" panose="02010600030101010101" pitchFamily="2" charset="-122"/>
                </a:rPr>
                <a:t>h</a:t>
              </a:r>
              <a:r>
                <a:rPr lang="en-US" altLang="zh-CN" sz="4800" b="1" dirty="0" err="1">
                  <a:latin typeface="Dotum" pitchFamily="34" charset="-127"/>
                  <a:ea typeface="Dotum" pitchFamily="34" charset="-127"/>
                </a:rPr>
                <a:t>ú</a:t>
              </a:r>
              <a:endParaRPr lang="en-US" altLang="zh-CN" sz="4800" b="1" dirty="0">
                <a:ea typeface="Dotum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R1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R1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R1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R1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R1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R1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R1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R1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7410" name="Picture 5" descr="1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2492375"/>
            <a:ext cx="86423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6"/>
          <p:cNvSpPr>
            <a:spLocks noChangeArrowheads="1"/>
          </p:cNvSpPr>
          <p:nvPr/>
        </p:nvSpPr>
        <p:spPr bwMode="auto">
          <a:xfrm rot="355505">
            <a:off x="488950" y="1588"/>
            <a:ext cx="3576638" cy="2492375"/>
          </a:xfrm>
          <a:prstGeom prst="irregularSeal2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 rot="-671256">
            <a:off x="941388" y="765175"/>
            <a:ext cx="2520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rgbClr val="FF0000"/>
                </a:solidFill>
                <a:ea typeface="楷体_GB2312" pitchFamily="49" charset="-122"/>
              </a:rPr>
              <a:t>第二关</a:t>
            </a:r>
            <a:endParaRPr lang="zh-CN" altLang="en-US" sz="60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111624" name="WordArt 8"/>
          <p:cNvSpPr>
            <a:spLocks noChangeArrowheads="1" noChangeShapeType="1" noTextEdit="1"/>
          </p:cNvSpPr>
          <p:nvPr/>
        </p:nvSpPr>
        <p:spPr bwMode="auto">
          <a:xfrm>
            <a:off x="3995738" y="765175"/>
            <a:ext cx="47529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7200" b="1" kern="10" dirty="0">
                <a:ln w="1905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>
                        <a:alpha val="98000"/>
                      </a:srgbClr>
                    </a:gs>
                    <a:gs pos="12000">
                      <a:srgbClr val="E81766">
                        <a:alpha val="98240"/>
                      </a:srgbClr>
                    </a:gs>
                    <a:gs pos="27000">
                      <a:srgbClr val="EE3F17">
                        <a:alpha val="98540"/>
                      </a:srgbClr>
                    </a:gs>
                    <a:gs pos="48000">
                      <a:srgbClr val="FFFF00">
                        <a:alpha val="98960"/>
                      </a:srgbClr>
                    </a:gs>
                    <a:gs pos="64999">
                      <a:srgbClr val="1A8D48">
                        <a:alpha val="99300"/>
                      </a:srgbClr>
                    </a:gs>
                    <a:gs pos="78999">
                      <a:srgbClr val="0819FB">
                        <a:alpha val="995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Arial Unicode MS" pitchFamily="34" charset="-122"/>
              </a:rPr>
              <a:t>汉字撑小伞</a:t>
            </a:r>
            <a:endParaRPr lang="zh-CN" altLang="en-US" sz="7200" b="1" kern="10" dirty="0">
              <a:ln w="1905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>
                      <a:alpha val="98000"/>
                    </a:srgbClr>
                  </a:gs>
                  <a:gs pos="12000">
                    <a:srgbClr val="E81766">
                      <a:alpha val="98240"/>
                    </a:srgbClr>
                  </a:gs>
                  <a:gs pos="27000">
                    <a:srgbClr val="EE3F17">
                      <a:alpha val="98540"/>
                    </a:srgbClr>
                  </a:gs>
                  <a:gs pos="48000">
                    <a:srgbClr val="FFFF00">
                      <a:alpha val="98960"/>
                    </a:srgbClr>
                  </a:gs>
                  <a:gs pos="64999">
                    <a:srgbClr val="1A8D48">
                      <a:alpha val="99300"/>
                    </a:srgbClr>
                  </a:gs>
                  <a:gs pos="78999">
                    <a:srgbClr val="0819FB">
                      <a:alpha val="99580"/>
                    </a:srgbClr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Arial Unicode MS" pitchFamily="34" charset="-122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622925" y="-50800"/>
            <a:ext cx="20875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/>
              <a:t>ch</a:t>
            </a:r>
            <a:r>
              <a:rPr lang="en-US" altLang="zh-CN" sz="5000" b="1"/>
              <a:t>ē</a:t>
            </a:r>
            <a:r>
              <a:rPr lang="en-US" altLang="zh-CN" sz="4400" b="1"/>
              <a:t>ng</a:t>
            </a:r>
            <a:endParaRPr lang="en-US" altLang="zh-CN" sz="4400" b="1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8434" name="Group 2"/>
          <p:cNvGrpSpPr/>
          <p:nvPr/>
        </p:nvGrpSpPr>
        <p:grpSpPr bwMode="auto">
          <a:xfrm>
            <a:off x="4572000" y="3789363"/>
            <a:ext cx="2079625" cy="2014537"/>
            <a:chOff x="2885" y="2387"/>
            <a:chExt cx="1310" cy="1269"/>
          </a:xfrm>
        </p:grpSpPr>
        <p:pic>
          <p:nvPicPr>
            <p:cNvPr id="18451" name="Picture 3" descr="伞6"/>
            <p:cNvPicPr>
              <a:picLocks noChangeAspect="1" noChangeArrowheads="1"/>
            </p:cNvPicPr>
            <p:nvPr/>
          </p:nvPicPr>
          <p:blipFill>
            <a:blip r:embed="rId1">
              <a:lum bright="40000"/>
            </a:blip>
            <a:srcRect/>
            <a:stretch>
              <a:fillRect/>
            </a:stretch>
          </p:blipFill>
          <p:spPr bwMode="auto">
            <a:xfrm rot="2408891">
              <a:off x="2885" y="2387"/>
              <a:ext cx="1310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2" name="Group 4"/>
            <p:cNvGrpSpPr/>
            <p:nvPr/>
          </p:nvGrpSpPr>
          <p:grpSpPr bwMode="auto">
            <a:xfrm>
              <a:off x="2925" y="2423"/>
              <a:ext cx="1044" cy="826"/>
              <a:chOff x="2925" y="2423"/>
              <a:chExt cx="1044" cy="826"/>
            </a:xfrm>
          </p:grpSpPr>
          <p:pic>
            <p:nvPicPr>
              <p:cNvPr id="18453" name="图片 2" descr="未命名.bmp"/>
              <p:cNvPicPr>
                <a:picLocks noChangeAspect="1"/>
              </p:cNvPicPr>
              <p:nvPr/>
            </p:nvPicPr>
            <p:blipFill>
              <a:blip r:embed="rId2" cstate="email">
                <a:clrChange>
                  <a:clrFrom>
                    <a:srgbClr val="D1ECFF"/>
                  </a:clrFrom>
                  <a:clrTo>
                    <a:srgbClr val="D1ECFF">
                      <a:alpha val="0"/>
                    </a:srgbClr>
                  </a:clrTo>
                </a:clrChange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2925" y="2569"/>
                <a:ext cx="998" cy="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4" name="Text Box 6"/>
              <p:cNvSpPr txBox="1">
                <a:spLocks noChangeArrowheads="1"/>
              </p:cNvSpPr>
              <p:nvPr/>
            </p:nvSpPr>
            <p:spPr bwMode="auto">
              <a:xfrm>
                <a:off x="3515" y="2423"/>
                <a:ext cx="454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8000" b="1"/>
                  <a:t>ū</a:t>
                </a:r>
                <a:endParaRPr lang="en-US" altLang="zh-CN" sz="8000" b="1"/>
              </a:p>
            </p:txBody>
          </p:sp>
        </p:grpSp>
      </p:grpSp>
      <p:grpSp>
        <p:nvGrpSpPr>
          <p:cNvPr id="18435" name="Group 7"/>
          <p:cNvGrpSpPr/>
          <p:nvPr/>
        </p:nvGrpSpPr>
        <p:grpSpPr bwMode="auto">
          <a:xfrm>
            <a:off x="1987550" y="3716338"/>
            <a:ext cx="2079625" cy="2159000"/>
            <a:chOff x="1252" y="2341"/>
            <a:chExt cx="1310" cy="1360"/>
          </a:xfrm>
        </p:grpSpPr>
        <p:pic>
          <p:nvPicPr>
            <p:cNvPr id="18449" name="Picture 8" descr="伞6"/>
            <p:cNvPicPr>
              <a:picLocks noChangeAspect="1" noChangeArrowheads="1"/>
            </p:cNvPicPr>
            <p:nvPr/>
          </p:nvPicPr>
          <p:blipFill>
            <a:blip r:embed="rId1">
              <a:lum bright="40000"/>
            </a:blip>
            <a:srcRect/>
            <a:stretch>
              <a:fillRect/>
            </a:stretch>
          </p:blipFill>
          <p:spPr bwMode="auto">
            <a:xfrm rot="2408891">
              <a:off x="1252" y="2432"/>
              <a:ext cx="1310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9"/>
            <p:cNvSpPr txBox="1">
              <a:spLocks noChangeArrowheads="1"/>
            </p:cNvSpPr>
            <p:nvPr/>
          </p:nvSpPr>
          <p:spPr bwMode="auto">
            <a:xfrm>
              <a:off x="1474" y="2341"/>
              <a:ext cx="907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8000"/>
                <a:t>g</a:t>
              </a:r>
              <a:r>
                <a:rPr lang="en-US" altLang="zh-CN" sz="8000" b="1"/>
                <a:t>ū</a:t>
              </a:r>
              <a:r>
                <a:rPr lang="en-US" altLang="zh-CN" sz="8000"/>
                <a:t> </a:t>
              </a:r>
              <a:endParaRPr lang="en-US" altLang="zh-CN" sz="8000"/>
            </a:p>
          </p:txBody>
        </p:sp>
      </p:grpSp>
      <p:grpSp>
        <p:nvGrpSpPr>
          <p:cNvPr id="18436" name="Group 10"/>
          <p:cNvGrpSpPr/>
          <p:nvPr/>
        </p:nvGrpSpPr>
        <p:grpSpPr bwMode="auto">
          <a:xfrm>
            <a:off x="5940425" y="706438"/>
            <a:ext cx="2079625" cy="2028825"/>
            <a:chOff x="3742" y="427"/>
            <a:chExt cx="1310" cy="1278"/>
          </a:xfrm>
        </p:grpSpPr>
        <p:pic>
          <p:nvPicPr>
            <p:cNvPr id="18447" name="Picture 11" descr="伞6"/>
            <p:cNvPicPr>
              <a:picLocks noChangeAspect="1" noChangeArrowheads="1"/>
            </p:cNvPicPr>
            <p:nvPr/>
          </p:nvPicPr>
          <p:blipFill>
            <a:blip r:embed="rId1">
              <a:lum bright="40000"/>
            </a:blip>
            <a:srcRect/>
            <a:stretch>
              <a:fillRect/>
            </a:stretch>
          </p:blipFill>
          <p:spPr bwMode="auto">
            <a:xfrm rot="2408891">
              <a:off x="3742" y="436"/>
              <a:ext cx="1310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Text Box 12"/>
            <p:cNvSpPr txBox="1">
              <a:spLocks noChangeArrowheads="1"/>
            </p:cNvSpPr>
            <p:nvPr/>
          </p:nvSpPr>
          <p:spPr bwMode="auto">
            <a:xfrm>
              <a:off x="4059" y="427"/>
              <a:ext cx="95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8000"/>
                <a:t>h</a:t>
              </a:r>
              <a:r>
                <a:rPr lang="en-US" altLang="zh-CN" sz="8000" b="1"/>
                <a:t>ā</a:t>
              </a:r>
              <a:endParaRPr lang="en-US" altLang="zh-CN" sz="8000" b="1"/>
            </a:p>
          </p:txBody>
        </p:sp>
      </p:grpSp>
      <p:grpSp>
        <p:nvGrpSpPr>
          <p:cNvPr id="18437" name="Group 13"/>
          <p:cNvGrpSpPr/>
          <p:nvPr/>
        </p:nvGrpSpPr>
        <p:grpSpPr bwMode="auto">
          <a:xfrm>
            <a:off x="3284538" y="692150"/>
            <a:ext cx="2079625" cy="2014538"/>
            <a:chOff x="2069" y="436"/>
            <a:chExt cx="1310" cy="1269"/>
          </a:xfrm>
        </p:grpSpPr>
        <p:pic>
          <p:nvPicPr>
            <p:cNvPr id="18443" name="Picture 14" descr="伞6"/>
            <p:cNvPicPr>
              <a:picLocks noChangeAspect="1" noChangeArrowheads="1"/>
            </p:cNvPicPr>
            <p:nvPr/>
          </p:nvPicPr>
          <p:blipFill>
            <a:blip r:embed="rId1">
              <a:lum bright="40000"/>
            </a:blip>
            <a:srcRect/>
            <a:stretch>
              <a:fillRect/>
            </a:stretch>
          </p:blipFill>
          <p:spPr bwMode="auto">
            <a:xfrm rot="2408891">
              <a:off x="2069" y="436"/>
              <a:ext cx="1310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4" name="Group 15"/>
            <p:cNvGrpSpPr/>
            <p:nvPr/>
          </p:nvGrpSpPr>
          <p:grpSpPr bwMode="auto">
            <a:xfrm>
              <a:off x="2199" y="436"/>
              <a:ext cx="1089" cy="826"/>
              <a:chOff x="2154" y="427"/>
              <a:chExt cx="1089" cy="826"/>
            </a:xfrm>
          </p:grpSpPr>
          <p:pic>
            <p:nvPicPr>
              <p:cNvPr id="18445" name="图片 2" descr="未命名.bmp"/>
              <p:cNvPicPr>
                <a:picLocks noChangeAspect="1"/>
              </p:cNvPicPr>
              <p:nvPr/>
            </p:nvPicPr>
            <p:blipFill>
              <a:blip r:embed="rId2" cstate="email">
                <a:clrChange>
                  <a:clrFrom>
                    <a:srgbClr val="D1ECFF"/>
                  </a:clrFrom>
                  <a:clrTo>
                    <a:srgbClr val="D1ECFF">
                      <a:alpha val="0"/>
                    </a:srgbClr>
                  </a:clrTo>
                </a:clrChange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2154" y="572"/>
                <a:ext cx="998" cy="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6" name="Text Box 17"/>
              <p:cNvSpPr txBox="1">
                <a:spLocks noChangeArrowheads="1"/>
              </p:cNvSpPr>
              <p:nvPr/>
            </p:nvSpPr>
            <p:spPr bwMode="auto">
              <a:xfrm>
                <a:off x="2744" y="427"/>
                <a:ext cx="499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8000" b="1"/>
                  <a:t>ǔ</a:t>
                </a:r>
                <a:endParaRPr lang="en-US" altLang="zh-CN" sz="8000" b="1"/>
              </a:p>
            </p:txBody>
          </p:sp>
        </p:grpSp>
      </p:grpSp>
      <p:grpSp>
        <p:nvGrpSpPr>
          <p:cNvPr id="18438" name="Group 23"/>
          <p:cNvGrpSpPr/>
          <p:nvPr/>
        </p:nvGrpSpPr>
        <p:grpSpPr bwMode="auto">
          <a:xfrm>
            <a:off x="684213" y="620713"/>
            <a:ext cx="2079625" cy="2060575"/>
            <a:chOff x="436" y="408"/>
            <a:chExt cx="1310" cy="1298"/>
          </a:xfrm>
        </p:grpSpPr>
        <p:pic>
          <p:nvPicPr>
            <p:cNvPr id="18441" name="Picture 19" descr="伞6"/>
            <p:cNvPicPr>
              <a:picLocks noChangeAspect="1" noChangeArrowheads="1"/>
            </p:cNvPicPr>
            <p:nvPr/>
          </p:nvPicPr>
          <p:blipFill>
            <a:blip r:embed="rId1">
              <a:lum bright="40000"/>
            </a:blip>
            <a:srcRect/>
            <a:stretch>
              <a:fillRect/>
            </a:stretch>
          </p:blipFill>
          <p:spPr bwMode="auto">
            <a:xfrm rot="2408891">
              <a:off x="436" y="437"/>
              <a:ext cx="1310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Text Box 20"/>
            <p:cNvSpPr txBox="1">
              <a:spLocks noChangeArrowheads="1"/>
            </p:cNvSpPr>
            <p:nvPr/>
          </p:nvSpPr>
          <p:spPr bwMode="auto">
            <a:xfrm>
              <a:off x="703" y="408"/>
              <a:ext cx="907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8000"/>
                <a:t>g</a:t>
              </a:r>
              <a:r>
                <a:rPr lang="en-US" altLang="zh-CN" sz="7500"/>
                <a:t>è</a:t>
              </a:r>
              <a:endParaRPr lang="en-US" altLang="zh-CN" sz="7500"/>
            </a:p>
          </p:txBody>
        </p:sp>
      </p:grp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684213" y="1916113"/>
            <a:ext cx="9217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8000" b="1" dirty="0">
                <a:latin typeface="华文楷体" pitchFamily="2" charset="-122"/>
                <a:ea typeface="华文楷体" pitchFamily="2" charset="-122"/>
              </a:rPr>
              <a:t> 个        苦     哈</a:t>
            </a:r>
            <a:endParaRPr lang="zh-CN" altLang="en-US" sz="80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440" name="Text Box 22"/>
          <p:cNvSpPr txBox="1">
            <a:spLocks noChangeArrowheads="1"/>
          </p:cNvSpPr>
          <p:nvPr/>
        </p:nvSpPr>
        <p:spPr bwMode="auto">
          <a:xfrm>
            <a:off x="2411413" y="4926013"/>
            <a:ext cx="6121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8000" b="1" dirty="0">
                <a:latin typeface="华文楷体" pitchFamily="2" charset="-122"/>
                <a:ea typeface="华文楷体" pitchFamily="2" charset="-122"/>
              </a:rPr>
              <a:t>姑       哭</a:t>
            </a:r>
            <a:endParaRPr lang="zh-CN" altLang="en-US" sz="80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9458" name="Group 2"/>
          <p:cNvGrpSpPr/>
          <p:nvPr/>
        </p:nvGrpSpPr>
        <p:grpSpPr bwMode="auto">
          <a:xfrm>
            <a:off x="692150" y="333375"/>
            <a:ext cx="2079625" cy="2374900"/>
            <a:chOff x="436" y="210"/>
            <a:chExt cx="1310" cy="1496"/>
          </a:xfrm>
        </p:grpSpPr>
        <p:pic>
          <p:nvPicPr>
            <p:cNvPr id="19481" name="Picture 3" descr="伞6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2408891">
              <a:off x="436" y="437"/>
              <a:ext cx="1310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2" name="矩形 2"/>
            <p:cNvSpPr>
              <a:spLocks noChangeArrowheads="1"/>
            </p:cNvSpPr>
            <p:nvPr/>
          </p:nvSpPr>
          <p:spPr bwMode="auto">
            <a:xfrm>
              <a:off x="691" y="210"/>
              <a:ext cx="51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0000">
                  <a:solidFill>
                    <a:schemeClr val="hlink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ɡ</a:t>
              </a:r>
              <a:endParaRPr lang="zh-CN" altLang="en-US" sz="10000">
                <a:solidFill>
                  <a:schemeClr val="hlin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3" name="矩形 3"/>
            <p:cNvSpPr>
              <a:spLocks noChangeArrowheads="1"/>
            </p:cNvSpPr>
            <p:nvPr/>
          </p:nvSpPr>
          <p:spPr bwMode="auto">
            <a:xfrm>
              <a:off x="1015" y="433"/>
              <a:ext cx="555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7000">
                  <a:latin typeface="Calibri" panose="020F0502020204030204" pitchFamily="34" charset="0"/>
                </a:rPr>
                <a:t>ù</a:t>
              </a:r>
              <a:endParaRPr lang="zh-CN" altLang="en-US" sz="7000">
                <a:latin typeface="Calibri" panose="020F0502020204030204" pitchFamily="34" charset="0"/>
              </a:endParaRPr>
            </a:p>
          </p:txBody>
        </p:sp>
      </p:grp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189038" y="1762125"/>
            <a:ext cx="11509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7200" b="1" dirty="0">
                <a:latin typeface="华文楷体" pitchFamily="2" charset="-122"/>
                <a:ea typeface="华文楷体" pitchFamily="2" charset="-122"/>
              </a:rPr>
              <a:t>故</a:t>
            </a:r>
            <a:endParaRPr lang="zh-CN" altLang="en-US" sz="7200" b="1" dirty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19460" name="Group 7"/>
          <p:cNvGrpSpPr/>
          <p:nvPr/>
        </p:nvGrpSpPr>
        <p:grpSpPr bwMode="auto">
          <a:xfrm>
            <a:off x="4427538" y="549275"/>
            <a:ext cx="2613025" cy="2116138"/>
            <a:chOff x="2789" y="346"/>
            <a:chExt cx="1646" cy="1333"/>
          </a:xfrm>
        </p:grpSpPr>
        <p:pic>
          <p:nvPicPr>
            <p:cNvPr id="19478" name="Picture 8" descr="伞6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2408891">
              <a:off x="2789" y="410"/>
              <a:ext cx="1310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9" name="TextBox 8"/>
            <p:cNvSpPr txBox="1">
              <a:spLocks noChangeArrowheads="1"/>
            </p:cNvSpPr>
            <p:nvPr/>
          </p:nvSpPr>
          <p:spPr bwMode="auto">
            <a:xfrm>
              <a:off x="3085" y="413"/>
              <a:ext cx="1350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/>
              <a:r>
                <a:rPr lang="en-US" altLang="zh-CN" sz="9000">
                  <a:solidFill>
                    <a:schemeClr val="hlink"/>
                  </a:solidFill>
                  <a:latin typeface="Calibri" panose="020F0502020204030204" pitchFamily="34" charset="0"/>
                </a:rPr>
                <a:t>h</a:t>
              </a:r>
              <a:endParaRPr lang="zh-CN" altLang="en-US" sz="9000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80" name="矩形 9"/>
            <p:cNvSpPr>
              <a:spLocks noChangeArrowheads="1"/>
            </p:cNvSpPr>
            <p:nvPr/>
          </p:nvSpPr>
          <p:spPr bwMode="auto">
            <a:xfrm>
              <a:off x="3458" y="346"/>
              <a:ext cx="476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9000">
                  <a:latin typeface="宋体" panose="02010600030101010101" pitchFamily="2" charset="-122"/>
                  <a:ea typeface="宋体" panose="02010600030101010101" pitchFamily="2" charset="-122"/>
                </a:rPr>
                <a:t>é</a:t>
              </a:r>
              <a:endParaRPr lang="zh-CN" altLang="en-US" sz="90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4887913" y="1714500"/>
            <a:ext cx="12112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7200" b="1">
                <a:latin typeface="华文楷体" pitchFamily="2" charset="-122"/>
                <a:ea typeface="华文楷体" pitchFamily="2" charset="-122"/>
              </a:rPr>
              <a:t>禾</a:t>
            </a:r>
            <a:endParaRPr lang="zh-CN" altLang="en-US" sz="7200" b="1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19462" name="Group 12"/>
          <p:cNvGrpSpPr/>
          <p:nvPr/>
        </p:nvGrpSpPr>
        <p:grpSpPr bwMode="auto">
          <a:xfrm>
            <a:off x="2060575" y="2997200"/>
            <a:ext cx="2079625" cy="2374900"/>
            <a:chOff x="1298" y="1888"/>
            <a:chExt cx="1310" cy="1496"/>
          </a:xfrm>
        </p:grpSpPr>
        <p:pic>
          <p:nvPicPr>
            <p:cNvPr id="19474" name="Picture 13" descr="伞6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2408891">
              <a:off x="1298" y="2115"/>
              <a:ext cx="1310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5" name="组合 15"/>
            <p:cNvGrpSpPr/>
            <p:nvPr/>
          </p:nvGrpSpPr>
          <p:grpSpPr bwMode="auto">
            <a:xfrm>
              <a:off x="1525" y="1888"/>
              <a:ext cx="796" cy="1018"/>
              <a:chOff x="2143108" y="3000372"/>
              <a:chExt cx="1262752" cy="1616921"/>
            </a:xfrm>
          </p:grpSpPr>
          <p:sp>
            <p:nvSpPr>
              <p:cNvPr id="19476" name="矩形 13"/>
              <p:cNvSpPr>
                <a:spLocks noChangeArrowheads="1"/>
              </p:cNvSpPr>
              <p:nvPr/>
            </p:nvSpPr>
            <p:spPr bwMode="auto">
              <a:xfrm>
                <a:off x="2143108" y="3000372"/>
                <a:ext cx="818568" cy="1616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10000">
                    <a:solidFill>
                      <a:schemeClr val="hlink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ɡ</a:t>
                </a:r>
                <a:endParaRPr lang="zh-CN" altLang="en-US" sz="10000">
                  <a:solidFill>
                    <a:schemeClr val="hlin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77" name="矩形 14"/>
              <p:cNvSpPr>
                <a:spLocks noChangeArrowheads="1"/>
              </p:cNvSpPr>
              <p:nvPr/>
            </p:nvSpPr>
            <p:spPr bwMode="auto">
              <a:xfrm>
                <a:off x="2714202" y="3143322"/>
                <a:ext cx="691658" cy="1311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8000">
                    <a:latin typeface="Calibri" panose="020F0502020204030204" pitchFamily="34" charset="0"/>
                    <a:ea typeface="宋体" panose="02010600030101010101" pitchFamily="2" charset="-122"/>
                  </a:rPr>
                  <a:t>ē</a:t>
                </a:r>
                <a:endParaRPr lang="zh-CN" altLang="en-US" sz="80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9463" name="TextBox 16"/>
          <p:cNvSpPr txBox="1">
            <a:spLocks noChangeArrowheads="1"/>
          </p:cNvSpPr>
          <p:nvPr/>
        </p:nvSpPr>
        <p:spPr bwMode="auto">
          <a:xfrm>
            <a:off x="2555875" y="4467225"/>
            <a:ext cx="11255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7200" b="1">
                <a:latin typeface="华文楷体" pitchFamily="2" charset="-122"/>
                <a:ea typeface="华文楷体" pitchFamily="2" charset="-122"/>
              </a:rPr>
              <a:t>歌</a:t>
            </a:r>
            <a:endParaRPr lang="zh-CN" altLang="en-US" sz="7200" b="1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19464" name="Group 18"/>
          <p:cNvGrpSpPr/>
          <p:nvPr/>
        </p:nvGrpSpPr>
        <p:grpSpPr bwMode="auto">
          <a:xfrm>
            <a:off x="5680075" y="3213100"/>
            <a:ext cx="2852738" cy="2132013"/>
            <a:chOff x="3578" y="2024"/>
            <a:chExt cx="1797" cy="1343"/>
          </a:xfrm>
        </p:grpSpPr>
        <p:pic>
          <p:nvPicPr>
            <p:cNvPr id="19470" name="Picture 19" descr="伞6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2408891">
              <a:off x="3578" y="2098"/>
              <a:ext cx="1310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1" name="Group 20"/>
            <p:cNvGrpSpPr/>
            <p:nvPr/>
          </p:nvGrpSpPr>
          <p:grpSpPr bwMode="auto">
            <a:xfrm>
              <a:off x="3845" y="2024"/>
              <a:ext cx="1530" cy="981"/>
              <a:chOff x="3780" y="1883"/>
              <a:chExt cx="1530" cy="981"/>
            </a:xfrm>
          </p:grpSpPr>
          <p:sp>
            <p:nvSpPr>
              <p:cNvPr id="19472" name="TextBox 18"/>
              <p:cNvSpPr txBox="1">
                <a:spLocks noChangeArrowheads="1"/>
              </p:cNvSpPr>
              <p:nvPr/>
            </p:nvSpPr>
            <p:spPr bwMode="auto">
              <a:xfrm>
                <a:off x="3780" y="1942"/>
                <a:ext cx="1530" cy="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2"/>
                  </a:defRPr>
                </a:lvl9pPr>
              </a:lstStyle>
              <a:p>
                <a:pPr eaLnBrk="1" hangingPunct="1"/>
                <a:r>
                  <a:rPr lang="en-US" altLang="zh-CN" sz="9000">
                    <a:solidFill>
                      <a:schemeClr val="hlink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k</a:t>
                </a:r>
                <a:endParaRPr lang="en-US" altLang="zh-CN" sz="9000">
                  <a:solidFill>
                    <a:schemeClr val="hlin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73" name="矩形 19"/>
              <p:cNvSpPr>
                <a:spLocks noChangeArrowheads="1"/>
              </p:cNvSpPr>
              <p:nvPr/>
            </p:nvSpPr>
            <p:spPr bwMode="auto">
              <a:xfrm>
                <a:off x="4140" y="1883"/>
                <a:ext cx="476" cy="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9000">
                    <a:latin typeface="宋体" panose="02010600030101010101" pitchFamily="2" charset="-122"/>
                    <a:ea typeface="宋体" panose="02010600030101010101" pitchFamily="2" charset="-122"/>
                  </a:rPr>
                  <a:t>è</a:t>
                </a:r>
                <a:endParaRPr lang="zh-CN" altLang="en-US" sz="90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9465" name="TextBox 21"/>
          <p:cNvSpPr txBox="1">
            <a:spLocks noChangeArrowheads="1"/>
          </p:cNvSpPr>
          <p:nvPr/>
        </p:nvSpPr>
        <p:spPr bwMode="auto">
          <a:xfrm>
            <a:off x="6084888" y="4438650"/>
            <a:ext cx="10080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7200" b="1">
                <a:latin typeface="华文楷体" pitchFamily="2" charset="-122"/>
                <a:ea typeface="华文楷体" pitchFamily="2" charset="-122"/>
              </a:rPr>
              <a:t>课</a:t>
            </a:r>
            <a:endParaRPr lang="zh-CN" altLang="en-US" sz="72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466" name="Text Box 24"/>
          <p:cNvSpPr txBox="1">
            <a:spLocks noChangeArrowheads="1"/>
          </p:cNvSpPr>
          <p:nvPr/>
        </p:nvSpPr>
        <p:spPr bwMode="auto">
          <a:xfrm>
            <a:off x="2339975" y="1773238"/>
            <a:ext cx="129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7200" b="1" dirty="0">
                <a:ea typeface="华文楷体" pitchFamily="2" charset="-122"/>
              </a:rPr>
              <a:t>事</a:t>
            </a:r>
            <a:endParaRPr lang="zh-CN" altLang="en-US" sz="7200" b="1" dirty="0">
              <a:ea typeface="华文楷体" pitchFamily="2" charset="-122"/>
            </a:endParaRPr>
          </a:p>
        </p:txBody>
      </p:sp>
      <p:sp>
        <p:nvSpPr>
          <p:cNvPr id="19467" name="Text Box 25"/>
          <p:cNvSpPr txBox="1">
            <a:spLocks noChangeArrowheads="1"/>
          </p:cNvSpPr>
          <p:nvPr/>
        </p:nvSpPr>
        <p:spPr bwMode="auto">
          <a:xfrm>
            <a:off x="6015038" y="1719263"/>
            <a:ext cx="10795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7200" b="1">
                <a:ea typeface="华文楷体" pitchFamily="2" charset="-122"/>
              </a:rPr>
              <a:t>苗</a:t>
            </a:r>
            <a:endParaRPr lang="zh-CN" altLang="en-US" sz="7200" b="1">
              <a:ea typeface="华文楷体" pitchFamily="2" charset="-122"/>
            </a:endParaRPr>
          </a:p>
        </p:txBody>
      </p:sp>
      <p:sp>
        <p:nvSpPr>
          <p:cNvPr id="19468" name="Text Box 26"/>
          <p:cNvSpPr txBox="1">
            <a:spLocks noChangeArrowheads="1"/>
          </p:cNvSpPr>
          <p:nvPr/>
        </p:nvSpPr>
        <p:spPr bwMode="auto">
          <a:xfrm>
            <a:off x="1390650" y="4494213"/>
            <a:ext cx="10795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7200" b="1">
                <a:ea typeface="华文楷体" pitchFamily="2" charset="-122"/>
              </a:rPr>
              <a:t>唱</a:t>
            </a:r>
            <a:endParaRPr lang="zh-CN" altLang="en-US" sz="7200" b="1">
              <a:ea typeface="华文楷体" pitchFamily="2" charset="-122"/>
            </a:endParaRPr>
          </a:p>
        </p:txBody>
      </p:sp>
      <p:sp>
        <p:nvSpPr>
          <p:cNvPr id="19469" name="Text Box 27"/>
          <p:cNvSpPr txBox="1">
            <a:spLocks noChangeArrowheads="1"/>
          </p:cNvSpPr>
          <p:nvPr/>
        </p:nvSpPr>
        <p:spPr bwMode="auto">
          <a:xfrm>
            <a:off x="4976813" y="4494213"/>
            <a:ext cx="10795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7200" b="1">
                <a:ea typeface="华文楷体" pitchFamily="2" charset="-122"/>
              </a:rPr>
              <a:t>上</a:t>
            </a:r>
            <a:endParaRPr lang="zh-CN" altLang="en-US" sz="7200" b="1">
              <a:ea typeface="华文楷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03575" y="2565400"/>
            <a:ext cx="1728788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8000" b="1">
                <a:latin typeface="Calibri" panose="020F0502020204030204" pitchFamily="34" charset="0"/>
              </a:rPr>
              <a:t>ɡ</a:t>
            </a:r>
            <a:r>
              <a:rPr lang="en-US" altLang="zh-CN" sz="8500" b="1">
                <a:latin typeface="Calibri" panose="020F0502020204030204" pitchFamily="34" charset="0"/>
              </a:rPr>
              <a:t>ū</a:t>
            </a:r>
            <a:endParaRPr lang="zh-CN" altLang="en-US" sz="85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419225" y="504825"/>
            <a:ext cx="27193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8000">
                <a:latin typeface="Calibri" panose="020F0502020204030204" pitchFamily="34" charset="0"/>
                <a:ea typeface="宋体" panose="02010600030101010101" pitchFamily="2" charset="-122"/>
              </a:rPr>
              <a:t>è</a:t>
            </a:r>
            <a:endParaRPr lang="zh-CN" altLang="en-US" sz="8000">
              <a:latin typeface="Calibri" panose="020F0502020204030204" pitchFamily="34" charset="0"/>
            </a:endParaRPr>
          </a:p>
        </p:txBody>
      </p:sp>
      <p:pic>
        <p:nvPicPr>
          <p:cNvPr id="20484" name="图片 2" descr="未命名.bmp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765175"/>
            <a:ext cx="14954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940425" y="4149725"/>
            <a:ext cx="172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8000">
                <a:latin typeface="Calibri" panose="020F0502020204030204" pitchFamily="34" charset="0"/>
              </a:rPr>
              <a:t>h</a:t>
            </a:r>
            <a:r>
              <a:rPr lang="en-US" altLang="en-US" sz="8000">
                <a:latin typeface="Calibri" panose="020F0502020204030204" pitchFamily="34" charset="0"/>
                <a:ea typeface="宋体" panose="02010600030101010101" pitchFamily="2" charset="-122"/>
              </a:rPr>
              <a:t>è</a:t>
            </a:r>
            <a:endParaRPr lang="zh-CN" altLang="en-US" sz="8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2124075" y="390525"/>
            <a:ext cx="115093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9000">
                <a:latin typeface="Calibri" panose="020F0502020204030204" pitchFamily="34" charset="0"/>
              </a:rPr>
              <a:t>f</a:t>
            </a:r>
            <a:r>
              <a:rPr lang="en-US" altLang="zh-CN" sz="9000" b="1">
                <a:latin typeface="宋体" panose="02010600030101010101" pitchFamily="2" charset="-122"/>
                <a:ea typeface="宋体" panose="02010600030101010101" pitchFamily="2" charset="-122"/>
              </a:rPr>
              <a:t>ú</a:t>
            </a:r>
            <a:endParaRPr lang="zh-CN" altLang="en-US" sz="9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4356100" y="2492375"/>
            <a:ext cx="136842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8500" b="1">
                <a:latin typeface="宋体" panose="02010600030101010101" pitchFamily="2" charset="-122"/>
                <a:ea typeface="宋体" panose="02010600030101010101" pitchFamily="2" charset="-122"/>
              </a:rPr>
              <a:t>dú</a:t>
            </a:r>
            <a:endParaRPr lang="zh-CN" altLang="en-US" sz="8500" b="1">
              <a:ea typeface="宋体" panose="02010600030101010101" pitchFamily="2" charset="-122"/>
            </a:endParaRPr>
          </a:p>
        </p:txBody>
      </p:sp>
      <p:grpSp>
        <p:nvGrpSpPr>
          <p:cNvPr id="124944" name="Group 16"/>
          <p:cNvGrpSpPr/>
          <p:nvPr/>
        </p:nvGrpSpPr>
        <p:grpSpPr bwMode="auto">
          <a:xfrm>
            <a:off x="6802438" y="4011613"/>
            <a:ext cx="1873250" cy="1433512"/>
            <a:chOff x="4195" y="2527"/>
            <a:chExt cx="1180" cy="903"/>
          </a:xfrm>
        </p:grpSpPr>
        <p:pic>
          <p:nvPicPr>
            <p:cNvPr id="20493" name="图片 2" descr="未命名.bmp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D1ECFF"/>
                </a:clrFrom>
                <a:clrTo>
                  <a:srgbClr val="D1E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5" y="2750"/>
              <a:ext cx="998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4" name="Text Box 15"/>
            <p:cNvSpPr txBox="1">
              <a:spLocks noChangeArrowheads="1"/>
            </p:cNvSpPr>
            <p:nvPr/>
          </p:nvSpPr>
          <p:spPr bwMode="auto">
            <a:xfrm>
              <a:off x="4785" y="2527"/>
              <a:ext cx="590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8800" b="1">
                  <a:latin typeface="Calibri" panose="020F0502020204030204" pitchFamily="34" charset="0"/>
                  <a:ea typeface="宋体" panose="02010600030101010101" pitchFamily="2" charset="-122"/>
                </a:rPr>
                <a:t>ǎ</a:t>
              </a:r>
              <a:endParaRPr lang="zh-CN" altLang="en-US" sz="8800" b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1187450" y="1557338"/>
            <a:ext cx="29527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7000" b="1" dirty="0">
                <a:solidFill>
                  <a:srgbClr val="FF0000"/>
                </a:solidFill>
                <a:ea typeface="华文楷体" pitchFamily="2" charset="-122"/>
              </a:rPr>
              <a:t>克服</a:t>
            </a:r>
            <a:endParaRPr lang="zh-CN" altLang="en-US" sz="7000" b="1" dirty="0">
              <a:solidFill>
                <a:srgbClr val="FF0000"/>
              </a:solidFill>
              <a:ea typeface="华文楷体" pitchFamily="2" charset="-122"/>
            </a:endParaRP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3608388" y="3573463"/>
            <a:ext cx="20161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7000" b="1" dirty="0">
                <a:solidFill>
                  <a:srgbClr val="FF0000"/>
                </a:solidFill>
                <a:ea typeface="华文楷体" pitchFamily="2" charset="-122"/>
              </a:rPr>
              <a:t>孤独</a:t>
            </a:r>
            <a:endParaRPr lang="zh-CN" altLang="en-US" sz="7000" b="1" dirty="0">
              <a:solidFill>
                <a:srgbClr val="FF0000"/>
              </a:solidFill>
              <a:ea typeface="华文楷体" pitchFamily="2" charset="-122"/>
            </a:endParaRP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6300788" y="5229225"/>
            <a:ext cx="25923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7000" b="1" dirty="0">
                <a:solidFill>
                  <a:srgbClr val="FF0000"/>
                </a:solidFill>
                <a:ea typeface="华文楷体" pitchFamily="2" charset="-122"/>
              </a:rPr>
              <a:t>贺卡</a:t>
            </a:r>
            <a:endParaRPr lang="zh-CN" altLang="en-US" sz="7000" b="1" dirty="0">
              <a:solidFill>
                <a:srgbClr val="FF0000"/>
              </a:solidFill>
              <a:ea typeface="华文楷体" pitchFamily="2" charset="-122"/>
            </a:endParaRPr>
          </a:p>
        </p:txBody>
      </p:sp>
      <p:sp>
        <p:nvSpPr>
          <p:cNvPr id="20492" name="Rectangl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6237288"/>
            <a:ext cx="1008063" cy="620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0" grpId="0"/>
      <p:bldP spid="124941" grpId="0"/>
      <p:bldP spid="124945" grpId="0"/>
      <p:bldP spid="124946" grpId="0"/>
      <p:bldP spid="1249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074" name="Group 12"/>
          <p:cNvGrpSpPr/>
          <p:nvPr/>
        </p:nvGrpSpPr>
        <p:grpSpPr bwMode="auto">
          <a:xfrm>
            <a:off x="611188" y="2492375"/>
            <a:ext cx="7597775" cy="1439863"/>
            <a:chOff x="431" y="1525"/>
            <a:chExt cx="4808" cy="1633"/>
          </a:xfrm>
        </p:grpSpPr>
        <p:grpSp>
          <p:nvGrpSpPr>
            <p:cNvPr id="3083" name="Group 13"/>
            <p:cNvGrpSpPr/>
            <p:nvPr/>
          </p:nvGrpSpPr>
          <p:grpSpPr bwMode="auto">
            <a:xfrm>
              <a:off x="431" y="1525"/>
              <a:ext cx="4808" cy="544"/>
              <a:chOff x="476" y="1752"/>
              <a:chExt cx="4808" cy="544"/>
            </a:xfrm>
          </p:grpSpPr>
          <p:sp>
            <p:nvSpPr>
              <p:cNvPr id="3087" name="Line 14"/>
              <p:cNvSpPr>
                <a:spLocks noChangeShapeType="1"/>
              </p:cNvSpPr>
              <p:nvPr/>
            </p:nvSpPr>
            <p:spPr bwMode="auto">
              <a:xfrm>
                <a:off x="476" y="1752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8" name="Line 15"/>
              <p:cNvSpPr>
                <a:spLocks noChangeShapeType="1"/>
              </p:cNvSpPr>
              <p:nvPr/>
            </p:nvSpPr>
            <p:spPr bwMode="auto">
              <a:xfrm>
                <a:off x="476" y="2296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84" name="Group 16"/>
            <p:cNvGrpSpPr/>
            <p:nvPr/>
          </p:nvGrpSpPr>
          <p:grpSpPr bwMode="auto">
            <a:xfrm>
              <a:off x="431" y="2614"/>
              <a:ext cx="4808" cy="544"/>
              <a:chOff x="476" y="1752"/>
              <a:chExt cx="4808" cy="544"/>
            </a:xfrm>
          </p:grpSpPr>
          <p:sp>
            <p:nvSpPr>
              <p:cNvPr id="3085" name="Line 17"/>
              <p:cNvSpPr>
                <a:spLocks noChangeShapeType="1"/>
              </p:cNvSpPr>
              <p:nvPr/>
            </p:nvSpPr>
            <p:spPr bwMode="auto">
              <a:xfrm>
                <a:off x="476" y="1752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6" name="Line 18"/>
              <p:cNvSpPr>
                <a:spLocks noChangeShapeType="1"/>
              </p:cNvSpPr>
              <p:nvPr/>
            </p:nvSpPr>
            <p:spPr bwMode="auto">
              <a:xfrm>
                <a:off x="476" y="2296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8330" name="矩形 9"/>
          <p:cNvSpPr>
            <a:spLocks noChangeArrowheads="1"/>
          </p:cNvSpPr>
          <p:nvPr/>
        </p:nvSpPr>
        <p:spPr bwMode="auto">
          <a:xfrm>
            <a:off x="1036638" y="2492375"/>
            <a:ext cx="7350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8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ɑ</a:t>
            </a:r>
            <a:endParaRPr lang="zh-CN" altLang="en-US" sz="80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8331" name="矩形 9"/>
          <p:cNvSpPr>
            <a:spLocks noChangeArrowheads="1"/>
          </p:cNvSpPr>
          <p:nvPr/>
        </p:nvSpPr>
        <p:spPr bwMode="auto">
          <a:xfrm>
            <a:off x="2195513" y="2720975"/>
            <a:ext cx="68897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57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</a:t>
            </a:r>
            <a:endParaRPr lang="zh-CN" altLang="en-US" sz="57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8332" name="矩形 9"/>
          <p:cNvSpPr>
            <a:spLocks noChangeArrowheads="1"/>
          </p:cNvSpPr>
          <p:nvPr/>
        </p:nvSpPr>
        <p:spPr bwMode="auto">
          <a:xfrm>
            <a:off x="3438525" y="2446338"/>
            <a:ext cx="749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80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e</a:t>
            </a:r>
            <a:endParaRPr lang="en-US" altLang="zh-CN" sz="80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8333" name="矩形 9"/>
          <p:cNvSpPr>
            <a:spLocks noChangeArrowheads="1"/>
          </p:cNvSpPr>
          <p:nvPr/>
        </p:nvSpPr>
        <p:spPr bwMode="auto">
          <a:xfrm>
            <a:off x="4859338" y="2492375"/>
            <a:ext cx="4492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75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</a:t>
            </a:r>
            <a:endParaRPr lang="en-US" altLang="zh-CN" sz="75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8334" name="矩形 9"/>
          <p:cNvSpPr>
            <a:spLocks noChangeArrowheads="1"/>
          </p:cNvSpPr>
          <p:nvPr/>
        </p:nvSpPr>
        <p:spPr bwMode="auto">
          <a:xfrm>
            <a:off x="5764213" y="2446338"/>
            <a:ext cx="752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80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u</a:t>
            </a:r>
            <a:endParaRPr lang="en-US" altLang="zh-CN" sz="80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8335" name="矩形 9"/>
          <p:cNvSpPr>
            <a:spLocks noChangeArrowheads="1"/>
          </p:cNvSpPr>
          <p:nvPr/>
        </p:nvSpPr>
        <p:spPr bwMode="auto">
          <a:xfrm>
            <a:off x="7112000" y="2506663"/>
            <a:ext cx="7143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7500" dirty="0">
                <a:solidFill>
                  <a:srgbClr val="FF0000"/>
                </a:solidFill>
              </a:rPr>
              <a:t>ü</a:t>
            </a:r>
            <a:endParaRPr lang="en-US" altLang="zh-CN" sz="7500" dirty="0">
              <a:solidFill>
                <a:srgbClr val="FF0000"/>
              </a:solidFill>
            </a:endParaRPr>
          </a:p>
        </p:txBody>
      </p:sp>
      <p:pic>
        <p:nvPicPr>
          <p:cNvPr id="3081" name="图片 1" descr="5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BDBDBD"/>
              </a:clrFrom>
              <a:clrTo>
                <a:srgbClr val="BDBD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911725"/>
            <a:ext cx="21240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45" name="Text Box 41"/>
          <p:cNvSpPr txBox="1">
            <a:spLocks noChangeArrowheads="1"/>
          </p:cNvSpPr>
          <p:nvPr/>
        </p:nvSpPr>
        <p:spPr bwMode="auto">
          <a:xfrm>
            <a:off x="539750" y="260350"/>
            <a:ext cx="43926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8800" dirty="0"/>
              <a:t>单韵母</a:t>
            </a:r>
            <a:endParaRPr lang="zh-CN" altLang="en-US" sz="8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0" grpId="0"/>
      <p:bldP spid="98331" grpId="0"/>
      <p:bldP spid="98335" grpId="0"/>
      <p:bldP spid="983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323850" y="404813"/>
            <a:ext cx="8301038" cy="5976937"/>
          </a:xfrm>
        </p:spPr>
        <p:txBody>
          <a:bodyPr/>
          <a:lstStyle/>
          <a:p>
            <a:r>
              <a:rPr lang="en-US" altLang="zh-CN" sz="5400" dirty="0" err="1" smtClean="0">
                <a:latin typeface="Arial" panose="020B0604020202020204" pitchFamily="34" charset="0"/>
              </a:rPr>
              <a:t>gǎ</a:t>
            </a:r>
            <a:r>
              <a:rPr lang="en-US" altLang="zh-CN" sz="5400" dirty="0" smtClean="0">
                <a:latin typeface="Arial" panose="020B0604020202020204" pitchFamily="34" charset="0"/>
              </a:rPr>
              <a:t>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ké</a:t>
            </a:r>
            <a:r>
              <a:rPr lang="en-US" altLang="zh-CN" sz="5400" dirty="0" smtClean="0">
                <a:latin typeface="Arial" panose="020B0604020202020204" pitchFamily="34" charset="0"/>
              </a:rPr>
              <a:t>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hě</a:t>
            </a:r>
            <a:r>
              <a:rPr lang="en-US" altLang="zh-CN" sz="5400" dirty="0" smtClean="0">
                <a:latin typeface="Arial" panose="020B0604020202020204" pitchFamily="34" charset="0"/>
              </a:rPr>
              <a:t> 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hú</a:t>
            </a:r>
            <a:r>
              <a:rPr lang="en-US" altLang="zh-CN" sz="5400" dirty="0" smtClean="0">
                <a:latin typeface="Arial" panose="020B0604020202020204" pitchFamily="34" charset="0"/>
              </a:rPr>
              <a:t>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gé</a:t>
            </a:r>
            <a:endParaRPr lang="en-US" altLang="zh-CN" sz="5400" dirty="0" smtClean="0">
              <a:latin typeface="Arial" panose="020B0604020202020204" pitchFamily="34" charset="0"/>
            </a:endParaRPr>
          </a:p>
          <a:p>
            <a:r>
              <a:rPr lang="en-US" altLang="zh-CN" sz="5400" dirty="0" err="1" smtClean="0">
                <a:latin typeface="Arial" panose="020B0604020202020204" pitchFamily="34" charset="0"/>
              </a:rPr>
              <a:t>kě</a:t>
            </a:r>
            <a:r>
              <a:rPr lang="en-US" altLang="zh-CN" sz="5400" dirty="0" smtClean="0">
                <a:latin typeface="Arial" panose="020B0604020202020204" pitchFamily="34" charset="0"/>
              </a:rPr>
              <a:t>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gǔ</a:t>
            </a:r>
            <a:r>
              <a:rPr lang="en-US" altLang="zh-CN" sz="5400" dirty="0" smtClean="0">
                <a:latin typeface="Arial" panose="020B0604020202020204" pitchFamily="34" charset="0"/>
              </a:rPr>
              <a:t>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gù</a:t>
            </a:r>
            <a:r>
              <a:rPr lang="en-US" altLang="zh-CN" sz="5400" dirty="0" smtClean="0">
                <a:latin typeface="Arial" panose="020B0604020202020204" pitchFamily="34" charset="0"/>
              </a:rPr>
              <a:t> 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ká</a:t>
            </a:r>
            <a:r>
              <a:rPr lang="en-US" altLang="zh-CN" sz="5400" dirty="0" smtClean="0">
                <a:latin typeface="Arial" panose="020B0604020202020204" pitchFamily="34" charset="0"/>
              </a:rPr>
              <a:t>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kù</a:t>
            </a:r>
            <a:endParaRPr lang="en-US" altLang="zh-CN" sz="5400" dirty="0" smtClean="0">
              <a:latin typeface="Arial" panose="020B0604020202020204" pitchFamily="34" charset="0"/>
            </a:endParaRPr>
          </a:p>
          <a:p>
            <a:r>
              <a:rPr lang="en-US" altLang="zh-CN" sz="5400" dirty="0" err="1" smtClean="0">
                <a:latin typeface="Arial" panose="020B0604020202020204" pitchFamily="34" charset="0"/>
              </a:rPr>
              <a:t>kè</a:t>
            </a:r>
            <a:r>
              <a:rPr lang="en-US" altLang="zh-CN" sz="5400" dirty="0" smtClean="0">
                <a:latin typeface="Arial" panose="020B0604020202020204" pitchFamily="34" charset="0"/>
              </a:rPr>
              <a:t>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hù</a:t>
            </a:r>
            <a:r>
              <a:rPr lang="en-US" altLang="zh-CN" sz="5400" dirty="0" smtClean="0">
                <a:latin typeface="Arial" panose="020B0604020202020204" pitchFamily="34" charset="0"/>
              </a:rPr>
              <a:t>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hé</a:t>
            </a:r>
            <a:r>
              <a:rPr lang="en-US" altLang="zh-CN" sz="5400" dirty="0" smtClean="0">
                <a:latin typeface="Arial" panose="020B0604020202020204" pitchFamily="34" charset="0"/>
              </a:rPr>
              <a:t> 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hà</a:t>
            </a:r>
            <a:r>
              <a:rPr lang="en-US" altLang="zh-CN" sz="5400" dirty="0" smtClean="0">
                <a:latin typeface="Arial" panose="020B0604020202020204" pitchFamily="34" charset="0"/>
              </a:rPr>
              <a:t>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hǔ</a:t>
            </a:r>
            <a:r>
              <a:rPr lang="en-US" altLang="zh-CN" sz="5400" dirty="0" smtClean="0">
                <a:latin typeface="Arial" panose="020B0604020202020204" pitchFamily="34" charset="0"/>
              </a:rPr>
              <a:t> </a:t>
            </a:r>
            <a:endParaRPr lang="zh-CN" altLang="en-US" sz="5400" dirty="0" smtClean="0">
              <a:latin typeface="Arial" panose="020B0604020202020204" pitchFamily="34" charset="0"/>
            </a:endParaRPr>
          </a:p>
          <a:p>
            <a:r>
              <a:rPr lang="en-US" altLang="zh-CN" sz="5400" dirty="0" err="1" smtClean="0">
                <a:latin typeface="Arial" panose="020B0604020202020204" pitchFamily="34" charset="0"/>
              </a:rPr>
              <a:t>gá</a:t>
            </a:r>
            <a:r>
              <a:rPr lang="en-US" altLang="zh-CN" sz="5400" dirty="0" smtClean="0">
                <a:latin typeface="Arial" panose="020B0604020202020204" pitchFamily="34" charset="0"/>
              </a:rPr>
              <a:t>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kú</a:t>
            </a:r>
            <a:r>
              <a:rPr lang="en-US" altLang="zh-CN" sz="5400" dirty="0" smtClean="0">
                <a:latin typeface="Arial" panose="020B0604020202020204" pitchFamily="34" charset="0"/>
              </a:rPr>
              <a:t>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gè</a:t>
            </a:r>
            <a:r>
              <a:rPr lang="en-US" altLang="zh-CN" sz="5400" dirty="0" smtClean="0">
                <a:latin typeface="Arial" panose="020B0604020202020204" pitchFamily="34" charset="0"/>
              </a:rPr>
              <a:t> 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kǔ</a:t>
            </a:r>
            <a:r>
              <a:rPr lang="en-US" altLang="zh-CN" sz="5400" dirty="0" smtClean="0">
                <a:latin typeface="Arial" panose="020B0604020202020204" pitchFamily="34" charset="0"/>
              </a:rPr>
              <a:t>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kà</a:t>
            </a:r>
            <a:endParaRPr lang="en-US" altLang="zh-CN" sz="5400" dirty="0" smtClean="0">
              <a:latin typeface="Arial" panose="020B0604020202020204" pitchFamily="34" charset="0"/>
            </a:endParaRPr>
          </a:p>
          <a:p>
            <a:r>
              <a:rPr lang="en-US" altLang="zh-CN" sz="5400" dirty="0" err="1" smtClean="0">
                <a:latin typeface="Arial" panose="020B0604020202020204" pitchFamily="34" charset="0"/>
              </a:rPr>
              <a:t>há</a:t>
            </a:r>
            <a:r>
              <a:rPr lang="en-US" altLang="zh-CN" sz="5400" dirty="0" smtClean="0">
                <a:latin typeface="Arial" panose="020B0604020202020204" pitchFamily="34" charset="0"/>
              </a:rPr>
              <a:t>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gě</a:t>
            </a:r>
            <a:r>
              <a:rPr lang="en-US" altLang="zh-CN" sz="5400" dirty="0" smtClean="0">
                <a:latin typeface="Arial" panose="020B0604020202020204" pitchFamily="34" charset="0"/>
              </a:rPr>
              <a:t>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gú</a:t>
            </a:r>
            <a:r>
              <a:rPr lang="en-US" altLang="zh-CN" sz="5400" dirty="0" smtClean="0">
                <a:latin typeface="Arial" panose="020B0604020202020204" pitchFamily="34" charset="0"/>
              </a:rPr>
              <a:t> 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kǎ</a:t>
            </a:r>
            <a:r>
              <a:rPr lang="en-US" altLang="zh-CN" sz="5400" dirty="0" smtClean="0">
                <a:latin typeface="Arial" panose="020B0604020202020204" pitchFamily="34" charset="0"/>
              </a:rPr>
              <a:t> 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gà</a:t>
            </a:r>
            <a:endParaRPr lang="en-US" altLang="zh-CN" sz="5400" dirty="0" smtClean="0">
              <a:latin typeface="Arial" panose="020B0604020202020204" pitchFamily="34" charset="0"/>
            </a:endParaRPr>
          </a:p>
          <a:p>
            <a:r>
              <a:rPr lang="en-US" altLang="zh-CN" sz="5400" dirty="0" err="1" smtClean="0">
                <a:latin typeface="Arial" panose="020B0604020202020204" pitchFamily="34" charset="0"/>
              </a:rPr>
              <a:t>hè</a:t>
            </a:r>
            <a:r>
              <a:rPr lang="en-US" altLang="zh-CN" sz="5400" dirty="0" smtClean="0">
                <a:latin typeface="Arial" panose="020B0604020202020204" pitchFamily="34" charset="0"/>
              </a:rPr>
              <a:t>    </a:t>
            </a:r>
            <a:r>
              <a:rPr lang="en-US" altLang="zh-CN" sz="5400" dirty="0" err="1" smtClean="0">
                <a:latin typeface="Arial" panose="020B0604020202020204" pitchFamily="34" charset="0"/>
              </a:rPr>
              <a:t>hǎ</a:t>
            </a:r>
            <a:endParaRPr lang="zh-CN" altLang="en-US" sz="5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3554" name="Rectangle 15"/>
          <p:cNvSpPr>
            <a:spLocks noChangeArrowheads="1"/>
          </p:cNvSpPr>
          <p:nvPr/>
        </p:nvSpPr>
        <p:spPr bwMode="auto">
          <a:xfrm>
            <a:off x="3635375" y="1125538"/>
            <a:ext cx="10080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800" b="1">
                <a:solidFill>
                  <a:srgbClr val="0000FF"/>
                </a:solidFill>
                <a:ea typeface="宋体" panose="02010600030101010101" pitchFamily="2" charset="-122"/>
              </a:rPr>
              <a:t>ɡ</a:t>
            </a:r>
            <a:r>
              <a:rPr lang="en-US" altLang="zh-CN" sz="4800" b="1">
                <a:solidFill>
                  <a:srgbClr val="FF3399"/>
                </a:solidFill>
                <a:ea typeface="宋体" panose="02010600030101010101" pitchFamily="2" charset="-122"/>
              </a:rPr>
              <a:t>ǔ</a:t>
            </a:r>
            <a:r>
              <a:rPr lang="en-US" altLang="zh-CN" sz="4800">
                <a:solidFill>
                  <a:srgbClr val="FF3399"/>
                </a:solidFill>
                <a:ea typeface="宋体" panose="02010600030101010101" pitchFamily="2" charset="-122"/>
              </a:rPr>
              <a:t> </a:t>
            </a:r>
            <a:endParaRPr lang="en-US" altLang="zh-CN" sz="4800">
              <a:solidFill>
                <a:srgbClr val="FF3399"/>
              </a:solidFill>
              <a:ea typeface="宋体" panose="02010600030101010101" pitchFamily="2" charset="-122"/>
            </a:endParaRPr>
          </a:p>
        </p:txBody>
      </p:sp>
      <p:pic>
        <p:nvPicPr>
          <p:cNvPr id="23555" name="Picture 16" descr="2006416103734179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8"/>
          <p:cNvSpPr>
            <a:spLocks noChangeArrowheads="1"/>
          </p:cNvSpPr>
          <p:nvPr/>
        </p:nvSpPr>
        <p:spPr bwMode="auto">
          <a:xfrm>
            <a:off x="3635375" y="2420938"/>
            <a:ext cx="8921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>
                <a:solidFill>
                  <a:srgbClr val="0000FF"/>
                </a:solidFill>
                <a:ea typeface="宋体" panose="02010600030101010101" pitchFamily="2" charset="-122"/>
              </a:rPr>
              <a:t>k</a:t>
            </a:r>
            <a:r>
              <a:rPr lang="en-US" altLang="zh-CN" sz="4800">
                <a:solidFill>
                  <a:srgbClr val="FF3399"/>
                </a:solidFill>
                <a:ea typeface="宋体" panose="02010600030101010101" pitchFamily="2" charset="-122"/>
              </a:rPr>
              <a:t>ù</a:t>
            </a:r>
            <a:r>
              <a:rPr lang="en-US" altLang="zh-CN">
                <a:ea typeface="宋体" panose="02010600030101010101" pitchFamily="2" charset="-122"/>
              </a:rPr>
              <a:t>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3557" name="Rectangle 19"/>
          <p:cNvSpPr>
            <a:spLocks noChangeArrowheads="1"/>
          </p:cNvSpPr>
          <p:nvPr/>
        </p:nvSpPr>
        <p:spPr bwMode="auto">
          <a:xfrm>
            <a:off x="5795963" y="2420938"/>
            <a:ext cx="9271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>
                <a:solidFill>
                  <a:srgbClr val="0000FF"/>
                </a:solidFill>
                <a:ea typeface="宋体" panose="02010600030101010101" pitchFamily="2" charset="-122"/>
              </a:rPr>
              <a:t>h</a:t>
            </a:r>
            <a:r>
              <a:rPr lang="en-US" altLang="zh-CN" sz="4800">
                <a:solidFill>
                  <a:srgbClr val="FF3399"/>
                </a:solidFill>
                <a:ea typeface="宋体" panose="02010600030101010101" pitchFamily="2" charset="-122"/>
              </a:rPr>
              <a:t>ú</a:t>
            </a:r>
            <a:r>
              <a:rPr lang="en-US" altLang="zh-CN">
                <a:ea typeface="宋体" panose="02010600030101010101" pitchFamily="2" charset="-122"/>
              </a:rPr>
              <a:t>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3558" name="Rectangle 20"/>
          <p:cNvSpPr>
            <a:spLocks noChangeArrowheads="1"/>
          </p:cNvSpPr>
          <p:nvPr/>
        </p:nvSpPr>
        <p:spPr bwMode="auto">
          <a:xfrm>
            <a:off x="1258888" y="2420938"/>
            <a:ext cx="8921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>
                <a:solidFill>
                  <a:srgbClr val="0000FF"/>
                </a:solidFill>
                <a:ea typeface="宋体" panose="02010600030101010101" pitchFamily="2" charset="-122"/>
              </a:rPr>
              <a:t>k</a:t>
            </a:r>
            <a:r>
              <a:rPr lang="en-US" altLang="zh-CN" sz="4800">
                <a:solidFill>
                  <a:srgbClr val="FF3399"/>
                </a:solidFill>
                <a:ea typeface="宋体" panose="02010600030101010101" pitchFamily="2" charset="-122"/>
              </a:rPr>
              <a:t>è</a:t>
            </a:r>
            <a:r>
              <a:rPr lang="en-US" altLang="zh-CN">
                <a:ea typeface="宋体" panose="02010600030101010101" pitchFamily="2" charset="-122"/>
              </a:rPr>
              <a:t>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3559" name="Rectangle 21"/>
          <p:cNvSpPr>
            <a:spLocks noChangeArrowheads="1"/>
          </p:cNvSpPr>
          <p:nvPr/>
        </p:nvSpPr>
        <p:spPr bwMode="auto">
          <a:xfrm>
            <a:off x="5795963" y="1125538"/>
            <a:ext cx="10334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>
                <a:solidFill>
                  <a:srgbClr val="0000FF"/>
                </a:solidFill>
                <a:ea typeface="宋体" panose="02010600030101010101" pitchFamily="2" charset="-122"/>
              </a:rPr>
              <a:t>h</a:t>
            </a:r>
            <a:r>
              <a:rPr lang="en-US" altLang="zh-CN" sz="4800">
                <a:solidFill>
                  <a:srgbClr val="FF3399"/>
                </a:solidFill>
                <a:ea typeface="宋体" panose="02010600030101010101" pitchFamily="2" charset="-122"/>
              </a:rPr>
              <a:t>é</a:t>
            </a:r>
            <a:r>
              <a:rPr lang="en-US" altLang="zh-CN" sz="4800">
                <a:ea typeface="宋体" panose="02010600030101010101" pitchFamily="2" charset="-122"/>
              </a:rPr>
              <a:t> </a:t>
            </a:r>
            <a:endParaRPr lang="en-US" altLang="zh-CN" sz="4800">
              <a:ea typeface="宋体" panose="02010600030101010101" pitchFamily="2" charset="-122"/>
            </a:endParaRPr>
          </a:p>
        </p:txBody>
      </p:sp>
      <p:grpSp>
        <p:nvGrpSpPr>
          <p:cNvPr id="23560" name="Group 18"/>
          <p:cNvGrpSpPr/>
          <p:nvPr/>
        </p:nvGrpSpPr>
        <p:grpSpPr bwMode="auto">
          <a:xfrm>
            <a:off x="1258888" y="981075"/>
            <a:ext cx="720725" cy="914400"/>
            <a:chOff x="793" y="1480"/>
            <a:chExt cx="454" cy="576"/>
          </a:xfrm>
        </p:grpSpPr>
        <p:sp>
          <p:nvSpPr>
            <p:cNvPr id="23564" name="Rectangle 14"/>
            <p:cNvSpPr>
              <a:spLocks noChangeArrowheads="1"/>
            </p:cNvSpPr>
            <p:nvPr/>
          </p:nvSpPr>
          <p:spPr bwMode="auto">
            <a:xfrm>
              <a:off x="793" y="1480"/>
              <a:ext cx="33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5400" b="1">
                  <a:solidFill>
                    <a:srgbClr val="0000FF"/>
                  </a:solidFill>
                  <a:ea typeface="宋体" panose="02010600030101010101" pitchFamily="2" charset="-122"/>
                </a:rPr>
                <a:t>ɡ</a:t>
              </a:r>
              <a:endParaRPr lang="en-US" altLang="zh-CN" sz="5400">
                <a:solidFill>
                  <a:srgbClr val="0000FF"/>
                </a:solidFill>
                <a:ea typeface="宋体" panose="02010600030101010101" pitchFamily="2" charset="-122"/>
              </a:endParaRPr>
            </a:p>
          </p:txBody>
        </p:sp>
        <p:pic>
          <p:nvPicPr>
            <p:cNvPr id="23565" name="Picture 1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66" y="1649"/>
              <a:ext cx="181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250825" y="3860800"/>
            <a:ext cx="23034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rgbClr val="0000FF"/>
                </a:solidFill>
              </a:rPr>
              <a:t>m</a:t>
            </a:r>
            <a:r>
              <a:rPr lang="en-US" altLang="zh-CN" sz="4800">
                <a:solidFill>
                  <a:srgbClr val="0000FF"/>
                </a:solidFill>
                <a:cs typeface="Arial" panose="020B0604020202020204" pitchFamily="34" charset="0"/>
              </a:rPr>
              <a:t>ó  </a:t>
            </a:r>
            <a:r>
              <a:rPr lang="en-US" altLang="zh-CN" sz="4800">
                <a:solidFill>
                  <a:srgbClr val="0000FF"/>
                </a:solidFill>
              </a:rPr>
              <a:t>gu</a:t>
            </a:r>
            <a:endParaRPr lang="en-US" altLang="zh-CN" sz="4800">
              <a:solidFill>
                <a:srgbClr val="FF3399"/>
              </a:solidFill>
            </a:endParaRP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348038" y="3860800"/>
            <a:ext cx="19446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/>
              <a:t>b</a:t>
            </a:r>
            <a:r>
              <a:rPr lang="en-US" altLang="zh-CN" sz="4800">
                <a:cs typeface="Arial" panose="020B0604020202020204" pitchFamily="34" charset="0"/>
              </a:rPr>
              <a:t>ǔ  </a:t>
            </a:r>
            <a:r>
              <a:rPr lang="en-US" altLang="zh-CN" sz="4800"/>
              <a:t>kè</a:t>
            </a:r>
            <a:endParaRPr lang="en-US" altLang="zh-CN" sz="4800"/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443663" y="3860800"/>
            <a:ext cx="18732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/>
              <a:t>hú  li</a:t>
            </a:r>
            <a:endParaRPr lang="en-US" altLang="zh-CN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4578" name="图片 3" descr="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BDBDBD"/>
              </a:clrFrom>
              <a:clrTo>
                <a:srgbClr val="BDBD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60350"/>
            <a:ext cx="1763712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1" descr="5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BDBDBD"/>
              </a:clrFrom>
              <a:clrTo>
                <a:srgbClr val="BDBD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4941888"/>
            <a:ext cx="18383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4213" y="1844675"/>
            <a:ext cx="9144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>
                <a:latin typeface="楷体_GB2312" pitchFamily="49" charset="-122"/>
                <a:ea typeface="楷体_GB2312" pitchFamily="49" charset="-122"/>
              </a:rPr>
              <a:t>猜谜语：</a:t>
            </a:r>
            <a:endParaRPr lang="zh-CN" altLang="en-US" sz="4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4400" b="1" dirty="0">
                <a:latin typeface="Arial Narrow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4400" b="1" dirty="0">
                <a:latin typeface="楷体_GB2312" pitchFamily="49" charset="-122"/>
                <a:ea typeface="楷体_GB2312" pitchFamily="49" charset="-122"/>
              </a:rPr>
              <a:t>身穿绿衣裳，肚里水汪汪，</a:t>
            </a:r>
            <a:endParaRPr lang="zh-CN" altLang="en-US" sz="4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4400" b="1" dirty="0">
                <a:latin typeface="楷体_GB2312" pitchFamily="49" charset="-122"/>
                <a:ea typeface="楷体_GB2312" pitchFamily="49" charset="-122"/>
              </a:rPr>
              <a:t>   生的儿子多，个个黑脸膛。</a:t>
            </a:r>
            <a:r>
              <a:rPr lang="zh-CN" altLang="en-US" sz="44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24300" y="5229225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ea typeface="楷体_GB2312" pitchFamily="49" charset="-122"/>
              </a:rPr>
              <a:t>（打一种水果）</a:t>
            </a:r>
            <a:endParaRPr lang="zh-CN" altLang="en-US" sz="3200" b="1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5602" name="图片 1" descr="5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BDBDBD"/>
              </a:clrFrom>
              <a:clrTo>
                <a:srgbClr val="BDBD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910138"/>
            <a:ext cx="21240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西瓜xin_580604201459296287391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989138"/>
            <a:ext cx="20161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940425" y="1687513"/>
            <a:ext cx="29511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9600" b="1" dirty="0">
                <a:solidFill>
                  <a:srgbClr val="FF0000"/>
                </a:solidFill>
                <a:latin typeface="Arial Narrow" pitchFamily="34" charset="0"/>
                <a:ea typeface="宋体" panose="02010600030101010101" pitchFamily="2" charset="-122"/>
                <a:cs typeface="Arial Unicode MS" pitchFamily="34" charset="-122"/>
              </a:rPr>
              <a:t>gu</a:t>
            </a:r>
            <a:r>
              <a:rPr lang="en-US" altLang="zh-CN" sz="12000" b="1" dirty="0">
                <a:solidFill>
                  <a:srgbClr val="FF0000"/>
                </a:solidFill>
                <a:latin typeface="+mn-ea"/>
                <a:ea typeface="+mn-ea"/>
                <a:cs typeface="Arial Unicode MS" pitchFamily="34" charset="-122"/>
              </a:rPr>
              <a:t>ā</a:t>
            </a:r>
            <a:endParaRPr lang="en-US" altLang="zh-CN" sz="12000" b="1" dirty="0">
              <a:solidFill>
                <a:srgbClr val="FF0000"/>
              </a:solidFill>
              <a:latin typeface="+mn-ea"/>
              <a:ea typeface="+mn-ea"/>
              <a:cs typeface="Arial Unicode MS" pitchFamily="34" charset="-122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635375" y="2133600"/>
            <a:ext cx="15843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9600" b="1">
                <a:latin typeface="Arial Narrow" pitchFamily="34" charset="0"/>
                <a:ea typeface="宋体" panose="02010600030101010101" pitchFamily="2" charset="-122"/>
              </a:rPr>
              <a:t>瓜</a:t>
            </a:r>
            <a:endParaRPr lang="zh-CN" altLang="en-US" sz="9600" b="1">
              <a:latin typeface="Arial Narrow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278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28143 -0.018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-9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/>
      <p:bldP spid="32781" grpId="1"/>
      <p:bldP spid="32781" grpId="2"/>
      <p:bldP spid="32782" grpId="0"/>
      <p:bldP spid="3278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9940" name="Picture 4" descr="gu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19475" y="1628775"/>
            <a:ext cx="57245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11P34013231012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295116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Text Box 6"/>
          <p:cNvSpPr txBox="1">
            <a:spLocks noChangeArrowheads="1"/>
          </p:cNvSpPr>
          <p:nvPr/>
        </p:nvSpPr>
        <p:spPr bwMode="auto">
          <a:xfrm>
            <a:off x="395288" y="3357563"/>
            <a:ext cx="13684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FF0000"/>
                </a:solidFill>
                <a:ea typeface="宋体" panose="02010600030101010101" pitchFamily="2" charset="-122"/>
              </a:rPr>
              <a:t>guā</a:t>
            </a:r>
            <a:endParaRPr lang="en-US" altLang="zh-CN" sz="5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6600" b="1">
                <a:ea typeface="宋体" panose="02010600030101010101" pitchFamily="2" charset="-122"/>
              </a:rPr>
              <a:t>瓜</a:t>
            </a:r>
            <a:endParaRPr lang="zh-CN" altLang="en-US" sz="6600" b="1">
              <a:ea typeface="宋体" panose="02010600030101010101" pitchFamily="2" charset="-122"/>
            </a:endParaRPr>
          </a:p>
          <a:p>
            <a:pPr eaLnBrk="1" hangingPunct="1"/>
            <a:endParaRPr lang="en-US" altLang="zh-CN" sz="3600" b="1">
              <a:ea typeface="宋体" panose="02010600030101010101" pitchFamily="2" charset="-122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851275" y="404813"/>
            <a:ext cx="17224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6000" b="1">
                <a:ea typeface="宋体" panose="02010600030101010101" pitchFamily="2" charset="-122"/>
              </a:rPr>
              <a:t>g</a:t>
            </a:r>
            <a:r>
              <a:rPr lang="zh-CN" altLang="en-US" sz="3200">
                <a:ea typeface="宋体" panose="02010600030101010101" pitchFamily="2" charset="-122"/>
              </a:rPr>
              <a:t>￣</a:t>
            </a:r>
            <a:r>
              <a:rPr lang="en-US" altLang="zh-CN" sz="6000" b="1">
                <a:latin typeface="宋体" panose="02010600030101010101" pitchFamily="2" charset="-122"/>
                <a:ea typeface="宋体" panose="02010600030101010101" pitchFamily="2" charset="-122"/>
              </a:rPr>
              <a:t>ā</a:t>
            </a:r>
            <a:r>
              <a:rPr lang="en-US" altLang="zh-CN" sz="4000" b="1">
                <a:ea typeface="宋体" panose="02010600030101010101" pitchFamily="2" charset="-122"/>
              </a:rPr>
              <a:t>  </a:t>
            </a:r>
            <a:endParaRPr lang="en-US" altLang="zh-CN" sz="4000" b="1">
              <a:ea typeface="宋体" panose="02010600030101010101" pitchFamily="2" charset="-122"/>
            </a:endParaRPr>
          </a:p>
        </p:txBody>
      </p:sp>
      <p:sp>
        <p:nvSpPr>
          <p:cNvPr id="157702" name="Line 10"/>
          <p:cNvSpPr>
            <a:spLocks noChangeShapeType="1"/>
          </p:cNvSpPr>
          <p:nvPr/>
        </p:nvSpPr>
        <p:spPr bwMode="auto">
          <a:xfrm>
            <a:off x="5435600" y="9810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940425" y="404813"/>
            <a:ext cx="960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6000" b="1">
                <a:latin typeface="宋体" panose="02010600030101010101" pitchFamily="2" charset="-122"/>
                <a:ea typeface="宋体" panose="02010600030101010101" pitchFamily="2" charset="-122"/>
              </a:rPr>
              <a:t>gā</a:t>
            </a:r>
            <a:endParaRPr lang="en-US" altLang="zh-CN" sz="6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5127625" y="3867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6633" name="Text Box 20"/>
          <p:cNvSpPr txBox="1">
            <a:spLocks noChangeArrowheads="1"/>
          </p:cNvSpPr>
          <p:nvPr/>
        </p:nvSpPr>
        <p:spPr bwMode="auto">
          <a:xfrm>
            <a:off x="5848350" y="3938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6634" name="Text Box 22"/>
          <p:cNvSpPr txBox="1">
            <a:spLocks noChangeArrowheads="1"/>
          </p:cNvSpPr>
          <p:nvPr/>
        </p:nvSpPr>
        <p:spPr bwMode="auto">
          <a:xfrm>
            <a:off x="6496050" y="3938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grpSp>
        <p:nvGrpSpPr>
          <p:cNvPr id="157717" name="Group 21"/>
          <p:cNvGrpSpPr/>
          <p:nvPr/>
        </p:nvGrpSpPr>
        <p:grpSpPr bwMode="auto">
          <a:xfrm>
            <a:off x="5148263" y="3500438"/>
            <a:ext cx="2447925" cy="720725"/>
            <a:chOff x="3243" y="2205"/>
            <a:chExt cx="1542" cy="454"/>
          </a:xfrm>
        </p:grpSpPr>
        <p:sp>
          <p:nvSpPr>
            <p:cNvPr id="26639" name="Line 17"/>
            <p:cNvSpPr>
              <a:spLocks noChangeShapeType="1"/>
            </p:cNvSpPr>
            <p:nvPr/>
          </p:nvSpPr>
          <p:spPr bwMode="auto">
            <a:xfrm flipV="1">
              <a:off x="4785" y="220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640" name="Group 20"/>
            <p:cNvGrpSpPr/>
            <p:nvPr/>
          </p:nvGrpSpPr>
          <p:grpSpPr bwMode="auto">
            <a:xfrm>
              <a:off x="3243" y="2251"/>
              <a:ext cx="907" cy="408"/>
              <a:chOff x="3243" y="2251"/>
              <a:chExt cx="907" cy="408"/>
            </a:xfrm>
          </p:grpSpPr>
          <p:sp>
            <p:nvSpPr>
              <p:cNvPr id="26641" name="Line 19"/>
              <p:cNvSpPr>
                <a:spLocks noChangeShapeType="1"/>
              </p:cNvSpPr>
              <p:nvPr/>
            </p:nvSpPr>
            <p:spPr bwMode="auto">
              <a:xfrm flipV="1">
                <a:off x="3243" y="2251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2" name="Line 21"/>
              <p:cNvSpPr>
                <a:spLocks noChangeShapeType="1"/>
              </p:cNvSpPr>
              <p:nvPr/>
            </p:nvSpPr>
            <p:spPr bwMode="auto">
              <a:xfrm flipV="1">
                <a:off x="3696" y="2251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3" name="Line 23"/>
              <p:cNvSpPr>
                <a:spLocks noChangeShapeType="1"/>
              </p:cNvSpPr>
              <p:nvPr/>
            </p:nvSpPr>
            <p:spPr bwMode="auto">
              <a:xfrm flipV="1">
                <a:off x="4150" y="2251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4500563" y="4365625"/>
            <a:ext cx="408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声母   介母   韵母    三拼音节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7092950" y="7651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2400" b="1">
                <a:ea typeface="宋体" panose="02010600030101010101" pitchFamily="2" charset="-122"/>
              </a:rPr>
              <a:t>(</a:t>
            </a:r>
            <a:r>
              <a:rPr lang="zh-CN" altLang="en-US" sz="2400" b="1">
                <a:ea typeface="宋体" panose="02010600030101010101" pitchFamily="2" charset="-122"/>
              </a:rPr>
              <a:t>两拼</a:t>
            </a:r>
            <a:r>
              <a:rPr lang="en-US" altLang="zh-CN" sz="2400" b="1">
                <a:ea typeface="宋体" panose="02010600030101010101" pitchFamily="2" charset="-122"/>
              </a:rPr>
              <a:t>)</a:t>
            </a:r>
            <a:endParaRPr lang="en-US" altLang="zh-CN" sz="2400" b="1">
              <a:ea typeface="宋体" panose="02010600030101010101" pitchFamily="2" charset="-122"/>
            </a:endParaRP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1619250" y="5445125"/>
            <a:ext cx="7091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2800" b="1">
                <a:ea typeface="宋体" panose="02010600030101010101" pitchFamily="2" charset="-122"/>
              </a:rPr>
              <a:t>拼读方法</a:t>
            </a:r>
            <a:r>
              <a:rPr lang="en-US" altLang="zh-CN" sz="2800" b="1">
                <a:ea typeface="宋体" panose="02010600030101010101" pitchFamily="2" charset="-122"/>
              </a:rPr>
              <a:t>:</a:t>
            </a:r>
            <a:r>
              <a:rPr lang="zh-CN" altLang="en-US" sz="2800" b="1">
                <a:ea typeface="宋体" panose="02010600030101010101" pitchFamily="2" charset="-122"/>
              </a:rPr>
              <a:t>声轻</a:t>
            </a:r>
            <a:r>
              <a:rPr lang="en-US" altLang="zh-CN" sz="2800" b="1">
                <a:ea typeface="宋体" panose="02010600030101010101" pitchFamily="2" charset="-122"/>
              </a:rPr>
              <a:t>,</a:t>
            </a:r>
            <a:r>
              <a:rPr lang="zh-CN" altLang="en-US" sz="2800" b="1">
                <a:ea typeface="宋体" panose="02010600030101010101" pitchFamily="2" charset="-122"/>
              </a:rPr>
              <a:t>介快</a:t>
            </a:r>
            <a:r>
              <a:rPr lang="en-US" altLang="zh-CN" sz="2800" b="1">
                <a:ea typeface="宋体" panose="02010600030101010101" pitchFamily="2" charset="-122"/>
              </a:rPr>
              <a:t>,</a:t>
            </a:r>
            <a:r>
              <a:rPr lang="zh-CN" altLang="en-US" sz="2800" b="1">
                <a:ea typeface="宋体" panose="02010600030101010101" pitchFamily="2" charset="-122"/>
              </a:rPr>
              <a:t>韵母响</a:t>
            </a:r>
            <a:r>
              <a:rPr lang="en-US" altLang="zh-CN" sz="2800" b="1">
                <a:ea typeface="宋体" panose="02010600030101010101" pitchFamily="2" charset="-122"/>
              </a:rPr>
              <a:t>,</a:t>
            </a:r>
            <a:r>
              <a:rPr lang="zh-CN" altLang="en-US" sz="2800" b="1">
                <a:ea typeface="宋体" panose="02010600030101010101" pitchFamily="2" charset="-122"/>
              </a:rPr>
              <a:t>三拼连读很顺当</a:t>
            </a:r>
            <a:r>
              <a:rPr lang="en-US" altLang="zh-CN">
                <a:ea typeface="宋体" panose="02010600030101010101" pitchFamily="2" charset="-122"/>
              </a:rPr>
              <a:t>.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1577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539750" y="0"/>
            <a:ext cx="82804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5400" b="1" dirty="0">
                <a:ea typeface="宋体" panose="02010600030101010101" pitchFamily="2" charset="-122"/>
              </a:rPr>
              <a:t>g-u-</a:t>
            </a:r>
            <a:r>
              <a:rPr lang="en-US" altLang="zh-CN" sz="5400" b="1" dirty="0">
                <a:latin typeface="Aharoni" pitchFamily="2" charset="-79"/>
                <a:ea typeface="宋体" panose="02010600030101010101" pitchFamily="2" charset="-122"/>
                <a:cs typeface="Aharoni" pitchFamily="2" charset="-79"/>
              </a:rPr>
              <a:t>a</a:t>
            </a:r>
            <a:r>
              <a:rPr lang="en-US" altLang="zh-CN" sz="5400" b="1" dirty="0">
                <a:ea typeface="宋体" panose="02010600030101010101" pitchFamily="2" charset="-122"/>
              </a:rPr>
              <a:t>—</a:t>
            </a:r>
            <a:r>
              <a:rPr lang="en-US" altLang="zh-CN" sz="5400" b="1" dirty="0" err="1">
                <a:ea typeface="宋体" panose="02010600030101010101" pitchFamily="2" charset="-122"/>
              </a:rPr>
              <a:t>gu</a:t>
            </a:r>
            <a:r>
              <a:rPr lang="en-US" altLang="zh-CN" sz="5400" b="1" dirty="0" err="1">
                <a:latin typeface="Aharoni" pitchFamily="2" charset="-79"/>
                <a:ea typeface="宋体" panose="02010600030101010101" pitchFamily="2" charset="-122"/>
              </a:rPr>
              <a:t>a</a:t>
            </a:r>
            <a:r>
              <a:rPr lang="en-US" altLang="zh-CN" sz="5400" b="1" dirty="0">
                <a:ea typeface="宋体" panose="02010600030101010101" pitchFamily="2" charset="-122"/>
              </a:rPr>
              <a:t>   g-u-o—</a:t>
            </a:r>
            <a:r>
              <a:rPr lang="en-US" altLang="zh-CN" sz="5400" b="1" dirty="0" err="1">
                <a:ea typeface="宋体" panose="02010600030101010101" pitchFamily="2" charset="-122"/>
              </a:rPr>
              <a:t>guo</a:t>
            </a:r>
            <a:r>
              <a:rPr lang="en-US" altLang="zh-CN" sz="5400" b="1" dirty="0">
                <a:ea typeface="宋体" panose="02010600030101010101" pitchFamily="2" charset="-122"/>
              </a:rPr>
              <a:t> k-u-a—</a:t>
            </a:r>
            <a:r>
              <a:rPr lang="en-US" altLang="zh-CN" sz="5400" b="1" dirty="0" err="1">
                <a:ea typeface="宋体" panose="02010600030101010101" pitchFamily="2" charset="-122"/>
              </a:rPr>
              <a:t>kua</a:t>
            </a:r>
            <a:r>
              <a:rPr lang="en-US" altLang="zh-CN" sz="5400" b="1" dirty="0">
                <a:ea typeface="宋体" panose="02010600030101010101" pitchFamily="2" charset="-122"/>
              </a:rPr>
              <a:t>   k-u-o—</a:t>
            </a:r>
            <a:r>
              <a:rPr lang="en-US" altLang="zh-CN" sz="5400" b="1" dirty="0" err="1">
                <a:ea typeface="宋体" panose="02010600030101010101" pitchFamily="2" charset="-122"/>
              </a:rPr>
              <a:t>kuo</a:t>
            </a:r>
            <a:r>
              <a:rPr lang="en-US" altLang="zh-CN" sz="5400" b="1" dirty="0">
                <a:ea typeface="宋体" panose="02010600030101010101" pitchFamily="2" charset="-122"/>
              </a:rPr>
              <a:t> h-u-a—</a:t>
            </a:r>
            <a:r>
              <a:rPr lang="en-US" altLang="zh-CN" sz="5400" b="1" dirty="0" err="1">
                <a:ea typeface="宋体" panose="02010600030101010101" pitchFamily="2" charset="-122"/>
              </a:rPr>
              <a:t>hua</a:t>
            </a:r>
            <a:r>
              <a:rPr lang="en-US" altLang="zh-CN" sz="5400" b="1" dirty="0">
                <a:ea typeface="宋体" panose="02010600030101010101" pitchFamily="2" charset="-122"/>
              </a:rPr>
              <a:t>   h-u-o—</a:t>
            </a:r>
            <a:r>
              <a:rPr lang="en-US" altLang="zh-CN" sz="5400" b="1" dirty="0" err="1">
                <a:ea typeface="宋体" panose="02010600030101010101" pitchFamily="2" charset="-122"/>
              </a:rPr>
              <a:t>huo</a:t>
            </a:r>
            <a:endParaRPr lang="en-US" altLang="zh-CN" sz="5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5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5400" b="1" dirty="0">
              <a:ea typeface="宋体" panose="02010600030101010101" pitchFamily="2" charset="-122"/>
            </a:endParaRPr>
          </a:p>
        </p:txBody>
      </p:sp>
      <p:pic>
        <p:nvPicPr>
          <p:cNvPr id="27651" name="Picture 6" descr="lit_11GO094311043K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750" y="2492375"/>
            <a:ext cx="1625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743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492375"/>
            <a:ext cx="133826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a4065f5d773c0bf4af6eaf09001a7a36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63683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b127e1cc0rwhc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388" y="2636838"/>
            <a:ext cx="10683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170c18e8-563e-44fa-bcc7-d579fb21d6a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4581525"/>
            <a:ext cx="18002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 descr="lit_11GT2006250352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4581525"/>
            <a:ext cx="1727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2" descr="2006111513152214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88" y="4430713"/>
            <a:ext cx="14398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55650" y="3644900"/>
            <a:ext cx="1235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guā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987675" y="3716338"/>
            <a:ext cx="12350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huā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5148263" y="3716338"/>
            <a:ext cx="12350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guǒ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7019925" y="3789363"/>
            <a:ext cx="12350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huǒ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900113" y="5661025"/>
            <a:ext cx="12017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kuā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3635375" y="5734050"/>
            <a:ext cx="172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hu</a:t>
            </a:r>
            <a:r>
              <a:rPr lang="en-US" altLang="zh-CN" sz="4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à</a:t>
            </a:r>
            <a:endParaRPr lang="en-US" altLang="zh-CN" sz="4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6732588" y="5589588"/>
            <a:ext cx="12350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4800" b="1">
                <a:ea typeface="宋体" panose="02010600030101010101" pitchFamily="2" charset="-122"/>
              </a:rPr>
              <a:t>guō</a:t>
            </a:r>
            <a:endParaRPr lang="en-US" altLang="zh-CN" sz="48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674" name="Picture 2" descr="3298184_120813885783_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611188" y="188913"/>
            <a:ext cx="324008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1700" b="1">
                <a:ea typeface="宋体" panose="02010600030101010101" pitchFamily="2" charset="-122"/>
              </a:rPr>
              <a:t>gu</a:t>
            </a:r>
            <a:r>
              <a:rPr lang="en-US" altLang="en-US" sz="14200" b="1">
                <a:ea typeface="宋体" panose="02010600030101010101" pitchFamily="2" charset="-122"/>
              </a:rPr>
              <a:t>ā</a:t>
            </a:r>
            <a:endParaRPr lang="zh-CN" altLang="en-US" sz="14200" b="1">
              <a:ea typeface="宋体" panose="02010600030101010101" pitchFamily="2" charset="-122"/>
            </a:endParaRP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643438" y="549275"/>
            <a:ext cx="29083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1700" b="1">
                <a:ea typeface="宋体" panose="02010600030101010101" pitchFamily="2" charset="-122"/>
              </a:rPr>
              <a:t>gu</a:t>
            </a:r>
            <a:r>
              <a:rPr lang="en-US" altLang="en-US" sz="14200" b="1">
                <a:ea typeface="宋体" panose="02010600030101010101" pitchFamily="2" charset="-122"/>
              </a:rPr>
              <a:t>ǎ</a:t>
            </a:r>
            <a:endParaRPr lang="zh-CN" altLang="en-US" sz="14200" b="1">
              <a:ea typeface="宋体" panose="02010600030101010101" pitchFamily="2" charset="-122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1692275" y="3360738"/>
            <a:ext cx="2614613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1700" b="1">
                <a:ea typeface="宋体" panose="02010600030101010101" pitchFamily="2" charset="-122"/>
              </a:rPr>
              <a:t>gu</a:t>
            </a:r>
            <a:r>
              <a:rPr lang="en-US" altLang="zh-CN" sz="9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á</a:t>
            </a:r>
            <a:endParaRPr lang="zh-CN" altLang="en-US" sz="9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5219700" y="3438525"/>
            <a:ext cx="2614613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1700" b="1">
                <a:ea typeface="宋体" panose="02010600030101010101" pitchFamily="2" charset="-122"/>
              </a:rPr>
              <a:t>gu</a:t>
            </a:r>
            <a:r>
              <a:rPr lang="en-US" altLang="zh-CN" sz="9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à</a:t>
            </a:r>
            <a:endParaRPr lang="zh-CN" altLang="en-US" sz="9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  <p:bldP spid="163844" grpId="0"/>
      <p:bldP spid="163845" grpId="0"/>
      <p:bldP spid="1638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Picture 2" descr="20081023143112536_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1403350" y="304800"/>
            <a:ext cx="20859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600">
                <a:ea typeface="宋体" panose="02010600030101010101" pitchFamily="2" charset="-122"/>
              </a:rPr>
              <a:t>ku</a:t>
            </a:r>
            <a:r>
              <a:rPr lang="en-US" altLang="en-US" sz="9600" b="1">
                <a:ea typeface="宋体" panose="02010600030101010101" pitchFamily="2" charset="-122"/>
              </a:rPr>
              <a:t>ā</a:t>
            </a:r>
            <a:endParaRPr lang="zh-CN" altLang="en-US" sz="9600" b="1">
              <a:ea typeface="宋体" panose="02010600030101010101" pitchFamily="2" charset="-122"/>
            </a:endParaRP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4140200" y="765175"/>
            <a:ext cx="20859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600">
                <a:ea typeface="宋体" panose="02010600030101010101" pitchFamily="2" charset="-122"/>
              </a:rPr>
              <a:t>ku</a:t>
            </a:r>
            <a:r>
              <a:rPr lang="en-US" altLang="zh-CN" sz="9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á</a:t>
            </a:r>
            <a:endParaRPr lang="zh-CN" altLang="en-US" sz="9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3563938" y="2565400"/>
            <a:ext cx="20859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600">
                <a:ea typeface="宋体" panose="02010600030101010101" pitchFamily="2" charset="-122"/>
              </a:rPr>
              <a:t>ku</a:t>
            </a:r>
            <a:r>
              <a:rPr lang="en-US" altLang="en-US" sz="9600" b="1">
                <a:ea typeface="宋体" panose="02010600030101010101" pitchFamily="2" charset="-122"/>
              </a:rPr>
              <a:t>ǎ</a:t>
            </a:r>
            <a:endParaRPr lang="zh-CN" altLang="en-US" sz="9600" b="1">
              <a:ea typeface="宋体" panose="02010600030101010101" pitchFamily="2" charset="-122"/>
            </a:endParaRP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6227763" y="3683000"/>
            <a:ext cx="19796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8800">
                <a:ea typeface="宋体" panose="02010600030101010101" pitchFamily="2" charset="-122"/>
              </a:rPr>
              <a:t>ku</a:t>
            </a:r>
            <a:r>
              <a:rPr lang="en-US" altLang="zh-CN" sz="9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à</a:t>
            </a:r>
            <a:endParaRPr lang="zh-CN" altLang="en-US" sz="9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  <p:bldP spid="1648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0722" name="Picture 2" descr="200810270730367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684213" y="549275"/>
            <a:ext cx="21542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600">
                <a:ea typeface="宋体" panose="02010600030101010101" pitchFamily="2" charset="-122"/>
              </a:rPr>
              <a:t>hu</a:t>
            </a:r>
            <a:r>
              <a:rPr lang="en-US" altLang="en-US" sz="9600" b="1">
                <a:ea typeface="宋体" panose="02010600030101010101" pitchFamily="2" charset="-122"/>
              </a:rPr>
              <a:t>ā</a:t>
            </a:r>
            <a:endParaRPr lang="zh-CN" altLang="en-US" sz="9600" b="1">
              <a:ea typeface="宋体" panose="02010600030101010101" pitchFamily="2" charset="-122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140200" y="1557338"/>
            <a:ext cx="21542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600">
                <a:ea typeface="宋体" panose="02010600030101010101" pitchFamily="2" charset="-122"/>
              </a:rPr>
              <a:t>hu</a:t>
            </a:r>
            <a:r>
              <a:rPr lang="en-US" altLang="zh-CN" sz="9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á</a:t>
            </a:r>
            <a:endParaRPr lang="zh-CN" altLang="en-US" sz="9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611188" y="3068638"/>
            <a:ext cx="2360612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0600">
                <a:ea typeface="宋体" panose="02010600030101010101" pitchFamily="2" charset="-122"/>
              </a:rPr>
              <a:t>hu</a:t>
            </a:r>
            <a:r>
              <a:rPr lang="en-US" altLang="en-US" sz="10600" b="1">
                <a:ea typeface="宋体" panose="02010600030101010101" pitchFamily="2" charset="-122"/>
              </a:rPr>
              <a:t>ǎ</a:t>
            </a:r>
            <a:endParaRPr lang="zh-CN" altLang="en-US" sz="10600" b="1">
              <a:ea typeface="宋体" panose="02010600030101010101" pitchFamily="2" charset="-122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2916238" y="4797425"/>
            <a:ext cx="21542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600">
                <a:ea typeface="宋体" panose="02010600030101010101" pitchFamily="2" charset="-122"/>
              </a:rPr>
              <a:t>hu</a:t>
            </a:r>
            <a:r>
              <a:rPr lang="en-US" altLang="zh-CN" sz="9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à</a:t>
            </a:r>
            <a:endParaRPr lang="zh-CN" altLang="en-US" sz="9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58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5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/>
      <p:bldP spid="165892" grpId="0"/>
      <p:bldP spid="165893" grpId="0"/>
      <p:bldP spid="1658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83568" y="1124744"/>
            <a:ext cx="724429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小青蛙</a:t>
            </a:r>
            <a:r>
              <a:rPr lang="en-US" altLang="zh-CN" sz="6000" b="1" dirty="0">
                <a:ea typeface="宋体" panose="02010600030101010101" pitchFamily="2" charset="-122"/>
              </a:rPr>
              <a:t>,</a:t>
            </a:r>
            <a:r>
              <a:rPr lang="en-US" altLang="zh-CN" sz="6000" b="1" dirty="0" err="1">
                <a:ea typeface="宋体" panose="02010600030101010101" pitchFamily="2" charset="-122"/>
              </a:rPr>
              <a:t>guā</a:t>
            </a:r>
            <a:r>
              <a:rPr lang="en-US" altLang="zh-CN" sz="6000" b="1" dirty="0">
                <a:ea typeface="宋体" panose="02010600030101010101" pitchFamily="2" charset="-122"/>
              </a:rPr>
              <a:t> </a:t>
            </a:r>
            <a:r>
              <a:rPr lang="en-US" altLang="zh-CN" sz="6000" b="1" dirty="0" err="1">
                <a:ea typeface="宋体" panose="02010600030101010101" pitchFamily="2" charset="-122"/>
              </a:rPr>
              <a:t>guā</a:t>
            </a:r>
            <a:r>
              <a:rPr lang="en-US" altLang="zh-CN" sz="6000" b="1" dirty="0">
                <a:ea typeface="宋体" panose="02010600030101010101" pitchFamily="2" charset="-122"/>
              </a:rPr>
              <a:t> </a:t>
            </a:r>
            <a:r>
              <a:rPr lang="en-US" altLang="zh-CN" sz="6000" b="1" dirty="0" err="1">
                <a:ea typeface="宋体" panose="02010600030101010101" pitchFamily="2" charset="-122"/>
              </a:rPr>
              <a:t>guā</a:t>
            </a:r>
            <a:endParaRPr lang="en-US" altLang="zh-CN" sz="6000" b="1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小白鸽</a:t>
            </a:r>
            <a:r>
              <a:rPr lang="en-US" altLang="zh-CN" sz="6000" b="1" dirty="0">
                <a:ea typeface="宋体" panose="02010600030101010101" pitchFamily="2" charset="-122"/>
              </a:rPr>
              <a:t>,</a:t>
            </a:r>
            <a:r>
              <a:rPr lang="en-US" altLang="zh-CN" sz="6000" b="1" dirty="0" err="1">
                <a:ea typeface="宋体" panose="02010600030101010101" pitchFamily="2" charset="-122"/>
              </a:rPr>
              <a:t>gū</a:t>
            </a:r>
            <a:r>
              <a:rPr lang="en-US" altLang="zh-CN" sz="6000" b="1" dirty="0">
                <a:ea typeface="宋体" panose="02010600030101010101" pitchFamily="2" charset="-122"/>
              </a:rPr>
              <a:t>  </a:t>
            </a:r>
            <a:r>
              <a:rPr lang="en-US" altLang="zh-CN" sz="6000" b="1" dirty="0" err="1">
                <a:ea typeface="宋体" panose="02010600030101010101" pitchFamily="2" charset="-122"/>
              </a:rPr>
              <a:t>gū</a:t>
            </a:r>
            <a:r>
              <a:rPr lang="en-US" altLang="zh-CN" sz="6000" b="1" dirty="0">
                <a:ea typeface="宋体" panose="02010600030101010101" pitchFamily="2" charset="-122"/>
              </a:rPr>
              <a:t>  </a:t>
            </a:r>
            <a:r>
              <a:rPr lang="en-US" altLang="zh-CN" sz="6000" b="1" dirty="0" err="1">
                <a:ea typeface="宋体" panose="02010600030101010101" pitchFamily="2" charset="-122"/>
              </a:rPr>
              <a:t>gū</a:t>
            </a:r>
            <a:endParaRPr lang="en-US" altLang="zh-CN" sz="6000" b="1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小河水</a:t>
            </a:r>
            <a:r>
              <a:rPr lang="en-US" altLang="zh-CN" sz="6000" b="1" dirty="0">
                <a:ea typeface="宋体" panose="02010600030101010101" pitchFamily="2" charset="-122"/>
              </a:rPr>
              <a:t>,</a:t>
            </a:r>
            <a:r>
              <a:rPr lang="en-US" altLang="zh-CN" sz="6000" b="1" dirty="0" err="1">
                <a:ea typeface="宋体" panose="02010600030101010101" pitchFamily="2" charset="-122"/>
              </a:rPr>
              <a:t>huā</a:t>
            </a:r>
            <a:r>
              <a:rPr lang="en-US" altLang="zh-CN" sz="6000" b="1" dirty="0">
                <a:ea typeface="宋体" panose="02010600030101010101" pitchFamily="2" charset="-122"/>
              </a:rPr>
              <a:t> </a:t>
            </a:r>
            <a:r>
              <a:rPr lang="en-US" altLang="zh-CN" sz="6000" b="1" dirty="0" err="1">
                <a:ea typeface="宋体" panose="02010600030101010101" pitchFamily="2" charset="-122"/>
              </a:rPr>
              <a:t>huā</a:t>
            </a:r>
            <a:r>
              <a:rPr lang="en-US" altLang="zh-CN" sz="6000" b="1" dirty="0">
                <a:ea typeface="宋体" panose="02010600030101010101" pitchFamily="2" charset="-122"/>
              </a:rPr>
              <a:t> </a:t>
            </a:r>
            <a:r>
              <a:rPr lang="en-US" altLang="zh-CN" sz="6000" b="1" dirty="0" err="1">
                <a:ea typeface="宋体" panose="02010600030101010101" pitchFamily="2" charset="-122"/>
              </a:rPr>
              <a:t>huā</a:t>
            </a:r>
            <a:endParaRPr lang="en-US" altLang="zh-CN" sz="6000" b="1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好孩子</a:t>
            </a:r>
            <a:r>
              <a:rPr lang="en-US" altLang="zh-CN" sz="6000" b="1" dirty="0">
                <a:ea typeface="宋体" panose="02010600030101010101" pitchFamily="2" charset="-122"/>
              </a:rPr>
              <a:t>,</a:t>
            </a:r>
            <a:r>
              <a:rPr lang="en-US" altLang="zh-CN" sz="6000" b="1" dirty="0" err="1">
                <a:ea typeface="宋体" panose="02010600030101010101" pitchFamily="2" charset="-122"/>
              </a:rPr>
              <a:t>kuā</a:t>
            </a:r>
            <a:r>
              <a:rPr lang="en-US" altLang="zh-CN" sz="6000" b="1" dirty="0">
                <a:ea typeface="宋体" panose="02010600030101010101" pitchFamily="2" charset="-122"/>
              </a:rPr>
              <a:t> </a:t>
            </a:r>
            <a:r>
              <a:rPr lang="en-US" altLang="zh-CN" sz="6000" b="1" dirty="0" err="1">
                <a:ea typeface="宋体" panose="02010600030101010101" pitchFamily="2" charset="-122"/>
              </a:rPr>
              <a:t>kuā</a:t>
            </a:r>
            <a:r>
              <a:rPr lang="en-US" altLang="zh-CN" sz="6000" b="1" dirty="0">
                <a:ea typeface="宋体" panose="02010600030101010101" pitchFamily="2" charset="-122"/>
              </a:rPr>
              <a:t> </a:t>
            </a:r>
            <a:r>
              <a:rPr lang="en-US" altLang="zh-CN" sz="6000" b="1" dirty="0" err="1">
                <a:ea typeface="宋体" panose="02010600030101010101" pitchFamily="2" charset="-122"/>
              </a:rPr>
              <a:t>kuā</a:t>
            </a:r>
            <a:endParaRPr lang="en-US" altLang="zh-CN" sz="60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098" name="图片 1" descr="5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BDBDBD"/>
              </a:clrFrom>
              <a:clrTo>
                <a:srgbClr val="BDBD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911725"/>
            <a:ext cx="21240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57"/>
          <p:cNvGrpSpPr/>
          <p:nvPr/>
        </p:nvGrpSpPr>
        <p:grpSpPr bwMode="auto">
          <a:xfrm>
            <a:off x="0" y="0"/>
            <a:ext cx="7669213" cy="4170363"/>
            <a:chOff x="340" y="395"/>
            <a:chExt cx="4831" cy="2627"/>
          </a:xfrm>
        </p:grpSpPr>
        <p:grpSp>
          <p:nvGrpSpPr>
            <p:cNvPr id="4118" name="Group 40"/>
            <p:cNvGrpSpPr/>
            <p:nvPr/>
          </p:nvGrpSpPr>
          <p:grpSpPr bwMode="auto">
            <a:xfrm>
              <a:off x="340" y="482"/>
              <a:ext cx="4831" cy="2540"/>
              <a:chOff x="340" y="482"/>
              <a:chExt cx="4831" cy="2540"/>
            </a:xfrm>
          </p:grpSpPr>
          <p:grpSp>
            <p:nvGrpSpPr>
              <p:cNvPr id="4127" name="Group 15"/>
              <p:cNvGrpSpPr/>
              <p:nvPr/>
            </p:nvGrpSpPr>
            <p:grpSpPr bwMode="auto">
              <a:xfrm>
                <a:off x="385" y="482"/>
                <a:ext cx="4786" cy="907"/>
                <a:chOff x="431" y="1525"/>
                <a:chExt cx="4808" cy="1633"/>
              </a:xfrm>
            </p:grpSpPr>
            <p:grpSp>
              <p:nvGrpSpPr>
                <p:cNvPr id="4135" name="Group 11"/>
                <p:cNvGrpSpPr/>
                <p:nvPr/>
              </p:nvGrpSpPr>
              <p:grpSpPr bwMode="auto">
                <a:xfrm>
                  <a:off x="431" y="1525"/>
                  <a:ext cx="4808" cy="544"/>
                  <a:chOff x="476" y="1752"/>
                  <a:chExt cx="4808" cy="544"/>
                </a:xfrm>
              </p:grpSpPr>
              <p:sp>
                <p:nvSpPr>
                  <p:cNvPr id="4139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752"/>
                    <a:ext cx="4808" cy="0"/>
                  </a:xfrm>
                  <a:prstGeom prst="line">
                    <a:avLst/>
                  </a:prstGeom>
                  <a:noFill/>
                  <a:ln w="63500">
                    <a:solidFill>
                      <a:srgbClr val="808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4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2296"/>
                    <a:ext cx="4808" cy="0"/>
                  </a:xfrm>
                  <a:prstGeom prst="line">
                    <a:avLst/>
                  </a:prstGeom>
                  <a:noFill/>
                  <a:ln w="63500">
                    <a:solidFill>
                      <a:srgbClr val="808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136" name="Group 12"/>
                <p:cNvGrpSpPr/>
                <p:nvPr/>
              </p:nvGrpSpPr>
              <p:grpSpPr bwMode="auto">
                <a:xfrm>
                  <a:off x="431" y="2614"/>
                  <a:ext cx="4808" cy="544"/>
                  <a:chOff x="476" y="1752"/>
                  <a:chExt cx="4808" cy="544"/>
                </a:xfrm>
              </p:grpSpPr>
              <p:sp>
                <p:nvSpPr>
                  <p:cNvPr id="41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752"/>
                    <a:ext cx="4808" cy="0"/>
                  </a:xfrm>
                  <a:prstGeom prst="line">
                    <a:avLst/>
                  </a:prstGeom>
                  <a:noFill/>
                  <a:ln w="63500">
                    <a:solidFill>
                      <a:srgbClr val="808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3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2296"/>
                    <a:ext cx="4808" cy="0"/>
                  </a:xfrm>
                  <a:prstGeom prst="line">
                    <a:avLst/>
                  </a:prstGeom>
                  <a:noFill/>
                  <a:ln w="63500">
                    <a:solidFill>
                      <a:srgbClr val="808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128" name="Group 21"/>
              <p:cNvGrpSpPr/>
              <p:nvPr/>
            </p:nvGrpSpPr>
            <p:grpSpPr bwMode="auto">
              <a:xfrm>
                <a:off x="340" y="2115"/>
                <a:ext cx="4786" cy="907"/>
                <a:chOff x="431" y="1525"/>
                <a:chExt cx="4808" cy="1633"/>
              </a:xfrm>
            </p:grpSpPr>
            <p:grpSp>
              <p:nvGrpSpPr>
                <p:cNvPr id="4129" name="Group 22"/>
                <p:cNvGrpSpPr/>
                <p:nvPr/>
              </p:nvGrpSpPr>
              <p:grpSpPr bwMode="auto">
                <a:xfrm>
                  <a:off x="431" y="1525"/>
                  <a:ext cx="4808" cy="544"/>
                  <a:chOff x="476" y="1752"/>
                  <a:chExt cx="4808" cy="544"/>
                </a:xfrm>
              </p:grpSpPr>
              <p:sp>
                <p:nvSpPr>
                  <p:cNvPr id="413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752"/>
                    <a:ext cx="4808" cy="0"/>
                  </a:xfrm>
                  <a:prstGeom prst="line">
                    <a:avLst/>
                  </a:prstGeom>
                  <a:noFill/>
                  <a:ln w="63500">
                    <a:solidFill>
                      <a:srgbClr val="808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3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2296"/>
                    <a:ext cx="4808" cy="0"/>
                  </a:xfrm>
                  <a:prstGeom prst="line">
                    <a:avLst/>
                  </a:prstGeom>
                  <a:noFill/>
                  <a:ln w="63500">
                    <a:solidFill>
                      <a:srgbClr val="808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130" name="Group 25"/>
                <p:cNvGrpSpPr/>
                <p:nvPr/>
              </p:nvGrpSpPr>
              <p:grpSpPr bwMode="auto">
                <a:xfrm>
                  <a:off x="431" y="2614"/>
                  <a:ext cx="4808" cy="544"/>
                  <a:chOff x="476" y="1752"/>
                  <a:chExt cx="4808" cy="544"/>
                </a:xfrm>
              </p:grpSpPr>
              <p:sp>
                <p:nvSpPr>
                  <p:cNvPr id="413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752"/>
                    <a:ext cx="4808" cy="0"/>
                  </a:xfrm>
                  <a:prstGeom prst="line">
                    <a:avLst/>
                  </a:prstGeom>
                  <a:noFill/>
                  <a:ln w="63500">
                    <a:solidFill>
                      <a:srgbClr val="808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3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2296"/>
                    <a:ext cx="4808" cy="0"/>
                  </a:xfrm>
                  <a:prstGeom prst="line">
                    <a:avLst/>
                  </a:prstGeom>
                  <a:noFill/>
                  <a:ln w="63500">
                    <a:solidFill>
                      <a:srgbClr val="808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4119" name="Text Box 20"/>
            <p:cNvSpPr txBox="1">
              <a:spLocks noChangeArrowheads="1"/>
            </p:cNvSpPr>
            <p:nvPr/>
          </p:nvSpPr>
          <p:spPr bwMode="auto">
            <a:xfrm>
              <a:off x="2789" y="454"/>
              <a:ext cx="1995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8000" dirty="0">
                  <a:ea typeface="宋体" panose="02010600030101010101" pitchFamily="2" charset="-122"/>
                </a:rPr>
                <a:t>m</a:t>
              </a:r>
              <a:endParaRPr lang="en-US" altLang="zh-CN" sz="8000" dirty="0">
                <a:ea typeface="宋体" panose="02010600030101010101" pitchFamily="2" charset="-122"/>
              </a:endParaRPr>
            </a:p>
          </p:txBody>
        </p:sp>
        <p:sp>
          <p:nvSpPr>
            <p:cNvPr id="4120" name="Text Box 28"/>
            <p:cNvSpPr txBox="1">
              <a:spLocks noChangeArrowheads="1"/>
            </p:cNvSpPr>
            <p:nvPr/>
          </p:nvSpPr>
          <p:spPr bwMode="auto">
            <a:xfrm>
              <a:off x="4106" y="395"/>
              <a:ext cx="861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8800" dirty="0">
                  <a:ea typeface="宋体" panose="02010600030101010101" pitchFamily="2" charset="-122"/>
                </a:rPr>
                <a:t>f</a:t>
              </a:r>
              <a:endParaRPr lang="en-US" altLang="zh-CN" sz="8800" dirty="0">
                <a:ea typeface="宋体" panose="02010600030101010101" pitchFamily="2" charset="-122"/>
              </a:endParaRPr>
            </a:p>
          </p:txBody>
        </p:sp>
        <p:sp>
          <p:nvSpPr>
            <p:cNvPr id="4121" name="Text Box 29"/>
            <p:cNvSpPr txBox="1">
              <a:spLocks noChangeArrowheads="1"/>
            </p:cNvSpPr>
            <p:nvPr/>
          </p:nvSpPr>
          <p:spPr bwMode="auto">
            <a:xfrm>
              <a:off x="720" y="2024"/>
              <a:ext cx="817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8800" dirty="0">
                  <a:ea typeface="宋体" panose="02010600030101010101" pitchFamily="2" charset="-122"/>
                </a:rPr>
                <a:t>d</a:t>
              </a:r>
              <a:endParaRPr lang="en-US" altLang="zh-CN" sz="8800" dirty="0">
                <a:ea typeface="宋体" panose="02010600030101010101" pitchFamily="2" charset="-122"/>
              </a:endParaRPr>
            </a:p>
          </p:txBody>
        </p:sp>
        <p:sp>
          <p:nvSpPr>
            <p:cNvPr id="4122" name="Text Box 30"/>
            <p:cNvSpPr txBox="1">
              <a:spLocks noChangeArrowheads="1"/>
            </p:cNvSpPr>
            <p:nvPr/>
          </p:nvSpPr>
          <p:spPr bwMode="auto">
            <a:xfrm>
              <a:off x="1882" y="2069"/>
              <a:ext cx="907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8000" dirty="0">
                  <a:ea typeface="宋体" panose="02010600030101010101" pitchFamily="2" charset="-122"/>
                </a:rPr>
                <a:t>t</a:t>
              </a:r>
              <a:endParaRPr lang="en-US" altLang="zh-CN" sz="8000" dirty="0">
                <a:ea typeface="宋体" panose="02010600030101010101" pitchFamily="2" charset="-122"/>
              </a:endParaRPr>
            </a:p>
          </p:txBody>
        </p:sp>
        <p:sp>
          <p:nvSpPr>
            <p:cNvPr id="4123" name="Text Box 38"/>
            <p:cNvSpPr txBox="1">
              <a:spLocks noChangeArrowheads="1"/>
            </p:cNvSpPr>
            <p:nvPr/>
          </p:nvSpPr>
          <p:spPr bwMode="auto">
            <a:xfrm>
              <a:off x="2925" y="2069"/>
              <a:ext cx="1995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8000" dirty="0">
                  <a:ea typeface="宋体" panose="02010600030101010101" pitchFamily="2" charset="-122"/>
                </a:rPr>
                <a:t>n</a:t>
              </a:r>
              <a:endParaRPr lang="en-US" altLang="zh-CN" sz="8000" dirty="0">
                <a:ea typeface="宋体" panose="02010600030101010101" pitchFamily="2" charset="-122"/>
              </a:endParaRPr>
            </a:p>
          </p:txBody>
        </p:sp>
        <p:sp>
          <p:nvSpPr>
            <p:cNvPr id="4124" name="Text Box 39"/>
            <p:cNvSpPr txBox="1">
              <a:spLocks noChangeArrowheads="1"/>
            </p:cNvSpPr>
            <p:nvPr/>
          </p:nvSpPr>
          <p:spPr bwMode="auto">
            <a:xfrm>
              <a:off x="4127" y="2028"/>
              <a:ext cx="703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8800" dirty="0">
                  <a:ea typeface="宋体" panose="02010600030101010101" pitchFamily="2" charset="-122"/>
                </a:rPr>
                <a:t>l</a:t>
              </a:r>
              <a:endParaRPr lang="en-US" altLang="zh-CN" sz="8800" dirty="0">
                <a:ea typeface="宋体" panose="02010600030101010101" pitchFamily="2" charset="-122"/>
              </a:endParaRPr>
            </a:p>
          </p:txBody>
        </p:sp>
        <p:sp>
          <p:nvSpPr>
            <p:cNvPr id="4125" name="Text Box 17"/>
            <p:cNvSpPr txBox="1">
              <a:spLocks noChangeArrowheads="1"/>
            </p:cNvSpPr>
            <p:nvPr/>
          </p:nvSpPr>
          <p:spPr bwMode="auto">
            <a:xfrm>
              <a:off x="703" y="436"/>
              <a:ext cx="1134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8800" dirty="0">
                  <a:ea typeface="宋体" panose="02010600030101010101" pitchFamily="2" charset="-122"/>
                </a:rPr>
                <a:t>b</a:t>
              </a:r>
              <a:endParaRPr lang="en-US" altLang="zh-CN" sz="8800" dirty="0">
                <a:ea typeface="宋体" panose="02010600030101010101" pitchFamily="2" charset="-122"/>
              </a:endParaRPr>
            </a:p>
          </p:txBody>
        </p:sp>
        <p:sp>
          <p:nvSpPr>
            <p:cNvPr id="4126" name="Text Box 19"/>
            <p:cNvSpPr txBox="1">
              <a:spLocks noChangeArrowheads="1"/>
            </p:cNvSpPr>
            <p:nvPr/>
          </p:nvSpPr>
          <p:spPr bwMode="auto">
            <a:xfrm>
              <a:off x="1750" y="436"/>
              <a:ext cx="1224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8800" dirty="0">
                  <a:ea typeface="宋体" panose="02010600030101010101" pitchFamily="2" charset="-122"/>
                </a:rPr>
                <a:t>p</a:t>
              </a:r>
              <a:endParaRPr lang="en-US" altLang="zh-CN" sz="8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4100" name="Group 41"/>
          <p:cNvGrpSpPr/>
          <p:nvPr/>
        </p:nvGrpSpPr>
        <p:grpSpPr bwMode="auto">
          <a:xfrm>
            <a:off x="0" y="4841875"/>
            <a:ext cx="7669213" cy="4032250"/>
            <a:chOff x="340" y="482"/>
            <a:chExt cx="4831" cy="2540"/>
          </a:xfrm>
        </p:grpSpPr>
        <p:grpSp>
          <p:nvGrpSpPr>
            <p:cNvPr id="4104" name="Group 42"/>
            <p:cNvGrpSpPr/>
            <p:nvPr/>
          </p:nvGrpSpPr>
          <p:grpSpPr bwMode="auto">
            <a:xfrm>
              <a:off x="385" y="482"/>
              <a:ext cx="4786" cy="907"/>
              <a:chOff x="431" y="1525"/>
              <a:chExt cx="4808" cy="1633"/>
            </a:xfrm>
          </p:grpSpPr>
          <p:grpSp>
            <p:nvGrpSpPr>
              <p:cNvPr id="4112" name="Group 43"/>
              <p:cNvGrpSpPr/>
              <p:nvPr/>
            </p:nvGrpSpPr>
            <p:grpSpPr bwMode="auto">
              <a:xfrm>
                <a:off x="431" y="1525"/>
                <a:ext cx="4808" cy="544"/>
                <a:chOff x="476" y="1752"/>
                <a:chExt cx="4808" cy="544"/>
              </a:xfrm>
            </p:grpSpPr>
            <p:sp>
              <p:nvSpPr>
                <p:cNvPr id="4116" name="Line 44"/>
                <p:cNvSpPr>
                  <a:spLocks noChangeShapeType="1"/>
                </p:cNvSpPr>
                <p:nvPr/>
              </p:nvSpPr>
              <p:spPr bwMode="auto">
                <a:xfrm>
                  <a:off x="476" y="1752"/>
                  <a:ext cx="4808" cy="0"/>
                </a:xfrm>
                <a:prstGeom prst="line">
                  <a:avLst/>
                </a:prstGeom>
                <a:noFill/>
                <a:ln w="63500">
                  <a:solidFill>
                    <a:srgbClr val="808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" name="Line 45"/>
                <p:cNvSpPr>
                  <a:spLocks noChangeShapeType="1"/>
                </p:cNvSpPr>
                <p:nvPr/>
              </p:nvSpPr>
              <p:spPr bwMode="auto">
                <a:xfrm>
                  <a:off x="476" y="2296"/>
                  <a:ext cx="4808" cy="0"/>
                </a:xfrm>
                <a:prstGeom prst="line">
                  <a:avLst/>
                </a:prstGeom>
                <a:noFill/>
                <a:ln w="63500">
                  <a:solidFill>
                    <a:srgbClr val="808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113" name="Group 46"/>
              <p:cNvGrpSpPr/>
              <p:nvPr/>
            </p:nvGrpSpPr>
            <p:grpSpPr bwMode="auto">
              <a:xfrm>
                <a:off x="431" y="2614"/>
                <a:ext cx="4808" cy="544"/>
                <a:chOff x="476" y="1752"/>
                <a:chExt cx="4808" cy="544"/>
              </a:xfrm>
            </p:grpSpPr>
            <p:sp>
              <p:nvSpPr>
                <p:cNvPr id="4114" name="Line 47"/>
                <p:cNvSpPr>
                  <a:spLocks noChangeShapeType="1"/>
                </p:cNvSpPr>
                <p:nvPr/>
              </p:nvSpPr>
              <p:spPr bwMode="auto">
                <a:xfrm>
                  <a:off x="476" y="1752"/>
                  <a:ext cx="4808" cy="0"/>
                </a:xfrm>
                <a:prstGeom prst="line">
                  <a:avLst/>
                </a:prstGeom>
                <a:noFill/>
                <a:ln w="63500">
                  <a:solidFill>
                    <a:srgbClr val="808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" name="Line 48"/>
                <p:cNvSpPr>
                  <a:spLocks noChangeShapeType="1"/>
                </p:cNvSpPr>
                <p:nvPr/>
              </p:nvSpPr>
              <p:spPr bwMode="auto">
                <a:xfrm>
                  <a:off x="476" y="2296"/>
                  <a:ext cx="4808" cy="0"/>
                </a:xfrm>
                <a:prstGeom prst="line">
                  <a:avLst/>
                </a:prstGeom>
                <a:noFill/>
                <a:ln w="63500">
                  <a:solidFill>
                    <a:srgbClr val="808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105" name="Group 49"/>
            <p:cNvGrpSpPr/>
            <p:nvPr/>
          </p:nvGrpSpPr>
          <p:grpSpPr bwMode="auto">
            <a:xfrm>
              <a:off x="340" y="2115"/>
              <a:ext cx="4786" cy="907"/>
              <a:chOff x="431" y="1525"/>
              <a:chExt cx="4808" cy="1633"/>
            </a:xfrm>
          </p:grpSpPr>
          <p:grpSp>
            <p:nvGrpSpPr>
              <p:cNvPr id="4106" name="Group 50"/>
              <p:cNvGrpSpPr/>
              <p:nvPr/>
            </p:nvGrpSpPr>
            <p:grpSpPr bwMode="auto">
              <a:xfrm>
                <a:off x="431" y="1525"/>
                <a:ext cx="4808" cy="544"/>
                <a:chOff x="476" y="1752"/>
                <a:chExt cx="4808" cy="544"/>
              </a:xfrm>
            </p:grpSpPr>
            <p:sp>
              <p:nvSpPr>
                <p:cNvPr id="4110" name="Line 51"/>
                <p:cNvSpPr>
                  <a:spLocks noChangeShapeType="1"/>
                </p:cNvSpPr>
                <p:nvPr/>
              </p:nvSpPr>
              <p:spPr bwMode="auto">
                <a:xfrm>
                  <a:off x="476" y="1752"/>
                  <a:ext cx="4808" cy="0"/>
                </a:xfrm>
                <a:prstGeom prst="line">
                  <a:avLst/>
                </a:prstGeom>
                <a:noFill/>
                <a:ln w="63500">
                  <a:solidFill>
                    <a:srgbClr val="808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1" name="Line 52"/>
                <p:cNvSpPr>
                  <a:spLocks noChangeShapeType="1"/>
                </p:cNvSpPr>
                <p:nvPr/>
              </p:nvSpPr>
              <p:spPr bwMode="auto">
                <a:xfrm>
                  <a:off x="476" y="2296"/>
                  <a:ext cx="4808" cy="0"/>
                </a:xfrm>
                <a:prstGeom prst="line">
                  <a:avLst/>
                </a:prstGeom>
                <a:noFill/>
                <a:ln w="63500">
                  <a:solidFill>
                    <a:srgbClr val="808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107" name="Group 53"/>
              <p:cNvGrpSpPr/>
              <p:nvPr/>
            </p:nvGrpSpPr>
            <p:grpSpPr bwMode="auto">
              <a:xfrm>
                <a:off x="431" y="2614"/>
                <a:ext cx="4808" cy="544"/>
                <a:chOff x="476" y="1752"/>
                <a:chExt cx="4808" cy="544"/>
              </a:xfrm>
            </p:grpSpPr>
            <p:sp>
              <p:nvSpPr>
                <p:cNvPr id="4108" name="Line 54"/>
                <p:cNvSpPr>
                  <a:spLocks noChangeShapeType="1"/>
                </p:cNvSpPr>
                <p:nvPr/>
              </p:nvSpPr>
              <p:spPr bwMode="auto">
                <a:xfrm>
                  <a:off x="476" y="1752"/>
                  <a:ext cx="4808" cy="0"/>
                </a:xfrm>
                <a:prstGeom prst="line">
                  <a:avLst/>
                </a:prstGeom>
                <a:noFill/>
                <a:ln w="63500">
                  <a:solidFill>
                    <a:srgbClr val="808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" name="Line 55"/>
                <p:cNvSpPr>
                  <a:spLocks noChangeShapeType="1"/>
                </p:cNvSpPr>
                <p:nvPr/>
              </p:nvSpPr>
              <p:spPr bwMode="auto">
                <a:xfrm>
                  <a:off x="476" y="2296"/>
                  <a:ext cx="4808" cy="0"/>
                </a:xfrm>
                <a:prstGeom prst="line">
                  <a:avLst/>
                </a:prstGeom>
                <a:noFill/>
                <a:ln w="63500">
                  <a:solidFill>
                    <a:srgbClr val="808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4101" name="Text Box 58"/>
          <p:cNvSpPr txBox="1">
            <a:spLocks noChangeArrowheads="1"/>
          </p:cNvSpPr>
          <p:nvPr/>
        </p:nvSpPr>
        <p:spPr bwMode="auto">
          <a:xfrm>
            <a:off x="684213" y="4868863"/>
            <a:ext cx="936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8000" dirty="0"/>
              <a:t>y</a:t>
            </a:r>
            <a:endParaRPr lang="en-US" altLang="zh-CN" sz="8000" dirty="0"/>
          </a:p>
        </p:txBody>
      </p:sp>
      <p:sp>
        <p:nvSpPr>
          <p:cNvPr id="4102" name="Text Box 59"/>
          <p:cNvSpPr txBox="1">
            <a:spLocks noChangeArrowheads="1"/>
          </p:cNvSpPr>
          <p:nvPr/>
        </p:nvSpPr>
        <p:spPr bwMode="auto">
          <a:xfrm>
            <a:off x="2051050" y="4797425"/>
            <a:ext cx="1079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8000" dirty="0"/>
              <a:t>w</a:t>
            </a:r>
            <a:endParaRPr lang="en-US" altLang="zh-CN" sz="8000" dirty="0"/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7667625" y="1916113"/>
            <a:ext cx="1223963" cy="2295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rgbClr val="FF0000"/>
                </a:solidFill>
              </a:rPr>
              <a:t>声母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l"/>
            <a:r>
              <a:rPr lang="zh-CN" altLang="en-US" sz="4000" dirty="0" smtClean="0">
                <a:solidFill>
                  <a:srgbClr val="FF0000"/>
                </a:solidFill>
                <a:ea typeface="华文楷体" pitchFamily="2" charset="-122"/>
              </a:rPr>
              <a:t>比一比，每组音节有什么不同，再读一读。</a:t>
            </a:r>
            <a:endParaRPr lang="zh-CN" altLang="en-US" sz="4000" dirty="0" smtClean="0">
              <a:solidFill>
                <a:srgbClr val="FF0000"/>
              </a:solidFill>
              <a:ea typeface="华文楷体" pitchFamily="2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0" y="2276475"/>
            <a:ext cx="9144000" cy="38496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gā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guā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gū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guō</a:t>
            </a:r>
            <a:endParaRPr lang="en-US" altLang="zh-CN" sz="4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kā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kuā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hú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huó</a:t>
            </a:r>
            <a:endParaRPr lang="en-US" altLang="zh-CN" sz="4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hā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huā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</a:t>
            </a:r>
            <a:r>
              <a:rPr lang="en-US" altLang="zh-CN" sz="4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ù</a:t>
            </a:r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en-US" altLang="zh-CN" sz="4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kuò</a:t>
            </a:r>
            <a:endParaRPr lang="en-US" altLang="zh-CN" sz="48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1" descr="5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BDBDBD"/>
              </a:clrFrom>
              <a:clrTo>
                <a:srgbClr val="BDBD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316538"/>
            <a:ext cx="1763712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23"/>
          <p:cNvSpPr txBox="1">
            <a:spLocks noChangeArrowheads="1"/>
          </p:cNvSpPr>
          <p:nvPr/>
        </p:nvSpPr>
        <p:spPr bwMode="auto">
          <a:xfrm>
            <a:off x="539750" y="1196975"/>
            <a:ext cx="835183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5400" b="1" dirty="0">
                <a:ea typeface="宋体" panose="02010600030101010101" pitchFamily="2" charset="-122"/>
              </a:rPr>
              <a:t>d-u-</a:t>
            </a:r>
            <a:r>
              <a:rPr lang="en-US" altLang="zh-CN" sz="5400" b="1" dirty="0">
                <a:ea typeface="宋体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5400" b="1" dirty="0">
                <a:ea typeface="宋体" panose="02010600030101010101" pitchFamily="2" charset="-122"/>
              </a:rPr>
              <a:t>—duo     t-u-o—</a:t>
            </a:r>
            <a:r>
              <a:rPr lang="en-US" altLang="zh-CN" sz="5400" b="1" dirty="0" err="1">
                <a:ea typeface="宋体" panose="02010600030101010101" pitchFamily="2" charset="-122"/>
              </a:rPr>
              <a:t>tuo</a:t>
            </a:r>
            <a:r>
              <a:rPr lang="en-US" altLang="zh-CN" sz="5400" b="1" dirty="0">
                <a:ea typeface="宋体" panose="02010600030101010101" pitchFamily="2" charset="-122"/>
              </a:rPr>
              <a:t> </a:t>
            </a:r>
            <a:endParaRPr lang="en-US" altLang="zh-CN" sz="5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5400" b="1" dirty="0">
                <a:ea typeface="宋体" panose="02010600030101010101" pitchFamily="2" charset="-122"/>
              </a:rPr>
              <a:t>n-u-o—</a:t>
            </a:r>
            <a:r>
              <a:rPr lang="en-US" altLang="zh-CN" sz="5400" b="1" dirty="0" err="1">
                <a:ea typeface="宋体" panose="02010600030101010101" pitchFamily="2" charset="-122"/>
              </a:rPr>
              <a:t>nuo</a:t>
            </a:r>
            <a:r>
              <a:rPr lang="en-US" altLang="zh-CN" sz="5400" b="1" dirty="0">
                <a:ea typeface="宋体" panose="02010600030101010101" pitchFamily="2" charset="-122"/>
              </a:rPr>
              <a:t>     l-u-o—</a:t>
            </a:r>
            <a:r>
              <a:rPr lang="en-US" altLang="zh-CN" sz="5400" b="1" dirty="0" err="1">
                <a:ea typeface="宋体" panose="02010600030101010101" pitchFamily="2" charset="-122"/>
              </a:rPr>
              <a:t>luo</a:t>
            </a:r>
            <a:endParaRPr lang="zh-CN" altLang="en-US" sz="54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4818" name="Picture 2" descr="1-1012292032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468313" y="1306513"/>
            <a:ext cx="8280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8000" dirty="0" err="1">
                <a:ea typeface="宋体" panose="02010600030101010101" pitchFamily="2" charset="-122"/>
              </a:rPr>
              <a:t>d</a:t>
            </a:r>
            <a:r>
              <a:rPr lang="en-US" altLang="zh-CN" sz="8800" dirty="0" err="1">
                <a:ea typeface="宋体" panose="02010600030101010101" pitchFamily="2" charset="-122"/>
              </a:rPr>
              <a:t>ì</a:t>
            </a:r>
            <a:r>
              <a:rPr lang="en-US" altLang="zh-CN" sz="8800" dirty="0">
                <a:ea typeface="宋体" panose="02010600030101010101" pitchFamily="2" charset="-122"/>
              </a:rPr>
              <a:t> </a:t>
            </a:r>
            <a:r>
              <a:rPr lang="en-US" altLang="zh-CN" sz="8000" dirty="0">
                <a:ea typeface="宋体" panose="02010600030101010101" pitchFamily="2" charset="-122"/>
              </a:rPr>
              <a:t>di  </a:t>
            </a:r>
            <a:r>
              <a:rPr lang="en-US" altLang="zh-CN" sz="8000" dirty="0" err="1">
                <a:solidFill>
                  <a:srgbClr val="0066FF"/>
                </a:solidFill>
                <a:ea typeface="宋体" panose="02010600030101010101" pitchFamily="2" charset="-122"/>
              </a:rPr>
              <a:t>hu</a:t>
            </a:r>
            <a:r>
              <a:rPr lang="en-US" altLang="zh-CN" sz="9600" b="1" dirty="0" err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à</a:t>
            </a:r>
            <a:r>
              <a:rPr lang="en-US" altLang="zh-CN" sz="8000" dirty="0">
                <a:solidFill>
                  <a:srgbClr val="0066FF"/>
                </a:solidFill>
                <a:ea typeface="宋体" panose="02010600030101010101" pitchFamily="2" charset="-122"/>
              </a:rPr>
              <a:t> </a:t>
            </a:r>
            <a:r>
              <a:rPr lang="en-US" altLang="zh-CN" sz="8000" dirty="0">
                <a:ea typeface="宋体" panose="02010600030101010101" pitchFamily="2" charset="-122"/>
              </a:rPr>
              <a:t> </a:t>
            </a:r>
            <a:r>
              <a:rPr lang="en-US" altLang="zh-CN" sz="8000" dirty="0" err="1">
                <a:solidFill>
                  <a:srgbClr val="993300"/>
                </a:solidFill>
                <a:ea typeface="宋体" panose="02010600030101010101" pitchFamily="2" charset="-122"/>
              </a:rPr>
              <a:t>t</a:t>
            </a:r>
            <a:r>
              <a:rPr lang="en-US" altLang="zh-CN" sz="8800" dirty="0" err="1">
                <a:solidFill>
                  <a:srgbClr val="993300"/>
                </a:solidFill>
                <a:ea typeface="宋体" panose="02010600030101010101" pitchFamily="2" charset="-122"/>
              </a:rPr>
              <a:t>ú</a:t>
            </a:r>
            <a:r>
              <a:rPr lang="en-US" altLang="zh-CN" sz="8800" dirty="0">
                <a:solidFill>
                  <a:srgbClr val="9933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8000" dirty="0" err="1">
                <a:solidFill>
                  <a:srgbClr val="993300"/>
                </a:solidFill>
                <a:ea typeface="宋体" panose="02010600030101010101" pitchFamily="2" charset="-122"/>
              </a:rPr>
              <a:t>hu</a:t>
            </a:r>
            <a:r>
              <a:rPr lang="en-US" altLang="zh-CN" sz="9600" b="1" dirty="0" err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à</a:t>
            </a:r>
            <a:r>
              <a:rPr lang="en-US" altLang="zh-CN" sz="8000" dirty="0">
                <a:ea typeface="宋体" panose="02010600030101010101" pitchFamily="2" charset="-122"/>
              </a:rPr>
              <a:t>.</a:t>
            </a:r>
            <a:endParaRPr lang="en-US" altLang="zh-CN" sz="8000" dirty="0">
              <a:ea typeface="宋体" panose="02010600030101010101" pitchFamily="2" charset="-122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19100" y="3213100"/>
            <a:ext cx="8667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8000" dirty="0" err="1">
                <a:ea typeface="宋体" panose="02010600030101010101" pitchFamily="2" charset="-122"/>
              </a:rPr>
              <a:t>hu</a:t>
            </a:r>
            <a:r>
              <a:rPr lang="en-US" altLang="zh-CN" sz="8800" dirty="0" err="1">
                <a:ea typeface="宋体" panose="02010600030101010101" pitchFamily="2" charset="-122"/>
              </a:rPr>
              <a:t>ā</a:t>
            </a:r>
            <a:r>
              <a:rPr lang="en-US" altLang="zh-CN" sz="8800" dirty="0">
                <a:ea typeface="宋体" panose="02010600030101010101" pitchFamily="2" charset="-122"/>
              </a:rPr>
              <a:t> </a:t>
            </a:r>
            <a:r>
              <a:rPr lang="en-US" altLang="zh-CN" sz="8000" dirty="0" err="1">
                <a:ea typeface="宋体" panose="02010600030101010101" pitchFamily="2" charset="-122"/>
              </a:rPr>
              <a:t>huɑ</a:t>
            </a:r>
            <a:r>
              <a:rPr lang="en-US" altLang="zh-CN" sz="8000" dirty="0">
                <a:ea typeface="宋体" panose="02010600030101010101" pitchFamily="2" charset="-122"/>
              </a:rPr>
              <a:t> </a:t>
            </a:r>
            <a:r>
              <a:rPr lang="en-US" altLang="zh-CN" sz="8000" dirty="0" err="1">
                <a:solidFill>
                  <a:srgbClr val="3333CC"/>
                </a:solidFill>
                <a:ea typeface="宋体" panose="02010600030101010101" pitchFamily="2" charset="-122"/>
              </a:rPr>
              <a:t>qí</a:t>
            </a:r>
            <a:r>
              <a:rPr lang="en-US" altLang="zh-CN" sz="8000" dirty="0">
                <a:solidFill>
                  <a:srgbClr val="3333CC"/>
                </a:solidFill>
                <a:ea typeface="宋体" panose="02010600030101010101" pitchFamily="2" charset="-122"/>
              </a:rPr>
              <a:t> </a:t>
            </a:r>
            <a:r>
              <a:rPr lang="en-US" altLang="zh-CN" sz="8000" dirty="0" err="1">
                <a:solidFill>
                  <a:srgbClr val="993300"/>
                </a:solidFill>
                <a:ea typeface="宋体" panose="02010600030101010101" pitchFamily="2" charset="-122"/>
              </a:rPr>
              <a:t>mù</a:t>
            </a:r>
            <a:r>
              <a:rPr lang="en-US" altLang="zh-CN" sz="8000" dirty="0">
                <a:solidFill>
                  <a:srgbClr val="9933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8000" dirty="0" err="1">
                <a:solidFill>
                  <a:srgbClr val="993300"/>
                </a:solidFill>
                <a:ea typeface="宋体" panose="02010600030101010101" pitchFamily="2" charset="-122"/>
              </a:rPr>
              <a:t>m</a:t>
            </a:r>
            <a:r>
              <a:rPr lang="en-US" altLang="zh-CN" sz="9600" dirty="0" err="1">
                <a:solidFill>
                  <a:srgbClr val="993300"/>
                </a:solidFill>
                <a:ea typeface="宋体" panose="02010600030101010101" pitchFamily="2" charset="-122"/>
              </a:rPr>
              <a:t>ǎ</a:t>
            </a:r>
            <a:r>
              <a:rPr lang="en-US" altLang="zh-CN" sz="8000" dirty="0">
                <a:ea typeface="宋体" panose="02010600030101010101" pitchFamily="2" charset="-122"/>
              </a:rPr>
              <a:t>.</a:t>
            </a:r>
            <a:endParaRPr lang="en-US" altLang="zh-CN" sz="80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  <p:bldP spid="1669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guā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kuā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huā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guō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kuò</a:t>
            </a:r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huó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guó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duǒ</a:t>
            </a:r>
            <a:endParaRPr lang="zh-CN" altLang="en-US" sz="4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1258888" y="1412875"/>
          <a:ext cx="6062662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Image" r:id="rId1" imgW="2289175" imgH="2353310" progId="Photoshop.Image.7">
                  <p:embed/>
                </p:oleObj>
              </mc:Choice>
              <mc:Fallback>
                <p:oleObj name="Image" r:id="rId1" imgW="2289175" imgH="2353310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12875"/>
                        <a:ext cx="6062662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259632" y="404664"/>
            <a:ext cx="347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4400" b="1" dirty="0">
                <a:ea typeface="幼圆" pitchFamily="49" charset="-122"/>
              </a:rPr>
              <a:t>认识新朋友</a:t>
            </a:r>
            <a:endParaRPr lang="zh-CN" altLang="en-US" sz="4400" b="1" dirty="0">
              <a:ea typeface="幼圆" pitchFamily="49" charset="-122"/>
            </a:endParaRPr>
          </a:p>
        </p:txBody>
      </p:sp>
      <p:sp>
        <p:nvSpPr>
          <p:cNvPr id="168965" name="Oval 5"/>
          <p:cNvSpPr>
            <a:spLocks noChangeArrowheads="1"/>
          </p:cNvSpPr>
          <p:nvPr/>
        </p:nvSpPr>
        <p:spPr bwMode="auto">
          <a:xfrm>
            <a:off x="5364163" y="2709863"/>
            <a:ext cx="936625" cy="9350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8966" name="Oval 6"/>
          <p:cNvSpPr>
            <a:spLocks noChangeArrowheads="1"/>
          </p:cNvSpPr>
          <p:nvPr/>
        </p:nvSpPr>
        <p:spPr bwMode="auto">
          <a:xfrm>
            <a:off x="6156325" y="4724400"/>
            <a:ext cx="936625" cy="863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8914" name="Picture 2" descr="图片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-269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12"/>
          <p:cNvSpPr>
            <a:spLocks noChangeArrowheads="1"/>
          </p:cNvSpPr>
          <p:nvPr/>
        </p:nvSpPr>
        <p:spPr bwMode="auto">
          <a:xfrm>
            <a:off x="3779838" y="2781300"/>
            <a:ext cx="2087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4000" b="1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ɡē</a:t>
            </a:r>
            <a:r>
              <a:rPr lang="en-US" altLang="zh-CN" sz="4000" b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4000" b="1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ɡe</a:t>
            </a:r>
            <a:endParaRPr lang="en-US" altLang="zh-CN" sz="4000" b="1">
              <a:solidFill>
                <a:srgbClr val="FF33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9988" name="Rectangle 13"/>
          <p:cNvSpPr>
            <a:spLocks noChangeArrowheads="1"/>
          </p:cNvSpPr>
          <p:nvPr/>
        </p:nvSpPr>
        <p:spPr bwMode="auto">
          <a:xfrm>
            <a:off x="4787900" y="6156325"/>
            <a:ext cx="2047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ì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di</a:t>
            </a:r>
            <a:endParaRPr lang="en-US" altLang="zh-CN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69989" name="Group 5"/>
          <p:cNvGrpSpPr/>
          <p:nvPr/>
        </p:nvGrpSpPr>
        <p:grpSpPr bwMode="auto">
          <a:xfrm>
            <a:off x="250825" y="2606675"/>
            <a:ext cx="2233613" cy="701675"/>
            <a:chOff x="158" y="1642"/>
            <a:chExt cx="1407" cy="442"/>
          </a:xfrm>
        </p:grpSpPr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158" y="1642"/>
              <a:ext cx="140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altLang="zh-CN" sz="4000" b="1">
                  <a:solidFill>
                    <a:srgbClr val="FF3399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hé  hu</a:t>
              </a:r>
              <a:endParaRPr lang="en-US" altLang="zh-CN" sz="4000" b="1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38924" name="Picture 1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85" y="1797"/>
              <a:ext cx="15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9992" name="AutoShape 8"/>
          <p:cNvSpPr>
            <a:spLocks noChangeArrowheads="1"/>
          </p:cNvSpPr>
          <p:nvPr/>
        </p:nvSpPr>
        <p:spPr bwMode="auto">
          <a:xfrm>
            <a:off x="827088" y="549275"/>
            <a:ext cx="1296987" cy="503238"/>
          </a:xfrm>
          <a:prstGeom prst="cloudCallout">
            <a:avLst>
              <a:gd name="adj1" fmla="val -68606"/>
              <a:gd name="adj2" fmla="val -5493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9993" name="AutoShape 9"/>
          <p:cNvSpPr>
            <a:spLocks noChangeArrowheads="1"/>
          </p:cNvSpPr>
          <p:nvPr/>
        </p:nvSpPr>
        <p:spPr bwMode="auto">
          <a:xfrm>
            <a:off x="2987675" y="404813"/>
            <a:ext cx="1368425" cy="647700"/>
          </a:xfrm>
          <a:prstGeom prst="cloudCallout">
            <a:avLst>
              <a:gd name="adj1" fmla="val -24940"/>
              <a:gd name="adj2" fmla="val -32744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9994" name="AutoShape 10"/>
          <p:cNvSpPr>
            <a:spLocks noChangeArrowheads="1"/>
          </p:cNvSpPr>
          <p:nvPr/>
        </p:nvSpPr>
        <p:spPr bwMode="auto">
          <a:xfrm>
            <a:off x="5508625" y="765175"/>
            <a:ext cx="1368425" cy="647700"/>
          </a:xfrm>
          <a:prstGeom prst="cloudCallout">
            <a:avLst>
              <a:gd name="adj1" fmla="val -51162"/>
              <a:gd name="adj2" fmla="val -52941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9995" name="AutoShape 11"/>
          <p:cNvSpPr>
            <a:spLocks noChangeArrowheads="1"/>
          </p:cNvSpPr>
          <p:nvPr/>
        </p:nvSpPr>
        <p:spPr bwMode="auto">
          <a:xfrm>
            <a:off x="7308850" y="476250"/>
            <a:ext cx="792163" cy="360363"/>
          </a:xfrm>
          <a:prstGeom prst="cloudCallout">
            <a:avLst>
              <a:gd name="adj1" fmla="val -67236"/>
              <a:gd name="adj2" fmla="val -5438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6999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775" y="1901825"/>
            <a:ext cx="1162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9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9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9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9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4"/>
                  </p:tgtEl>
                </p:cond>
              </p:nextCondLst>
            </p:seq>
          </p:childTnLst>
        </p:cTn>
      </p:par>
    </p:tnLst>
    <p:bldLst>
      <p:bldP spid="169987" grpId="0"/>
      <p:bldP spid="1699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9938" name="Picture 2" descr="图片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9" name="Group 5"/>
          <p:cNvGrpSpPr/>
          <p:nvPr/>
        </p:nvGrpSpPr>
        <p:grpSpPr bwMode="auto">
          <a:xfrm>
            <a:off x="3563938" y="2205038"/>
            <a:ext cx="1909762" cy="1120775"/>
            <a:chOff x="1338" y="2827"/>
            <a:chExt cx="1203" cy="706"/>
          </a:xfrm>
        </p:grpSpPr>
        <p:sp>
          <p:nvSpPr>
            <p:cNvPr id="39952" name="Rectangle 12"/>
            <p:cNvSpPr>
              <a:spLocks noChangeArrowheads="1"/>
            </p:cNvSpPr>
            <p:nvPr/>
          </p:nvSpPr>
          <p:spPr bwMode="auto">
            <a:xfrm>
              <a:off x="1407" y="2827"/>
              <a:ext cx="113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altLang="zh-CN" sz="2600" b="1">
                  <a:solidFill>
                    <a:srgbClr val="FF3399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ɡē</a:t>
              </a:r>
              <a:r>
                <a:rPr lang="en-US" altLang="zh-CN" sz="26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</a:t>
              </a:r>
              <a:r>
                <a:rPr lang="en-US" altLang="zh-CN" sz="2600" b="1">
                  <a:solidFill>
                    <a:srgbClr val="FF3399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ɡe</a:t>
              </a:r>
              <a:endParaRPr lang="en-US" altLang="zh-CN" sz="2600" b="1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9953" name="Rectangle 8"/>
            <p:cNvSpPr>
              <a:spLocks noChangeArrowheads="1"/>
            </p:cNvSpPr>
            <p:nvPr/>
          </p:nvSpPr>
          <p:spPr bwMode="auto">
            <a:xfrm>
              <a:off x="1338" y="2976"/>
              <a:ext cx="998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kumimoji="1" lang="zh-CN" altLang="en-US" sz="4000" b="1">
                  <a:latin typeface="楷体_GB2312" pitchFamily="49" charset="-122"/>
                  <a:ea typeface="楷体_GB2312" pitchFamily="49" charset="-122"/>
                </a:rPr>
                <a:t>哥 哥</a:t>
              </a:r>
              <a:endParaRPr kumimoji="1"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39940" name="Group 8"/>
          <p:cNvGrpSpPr/>
          <p:nvPr/>
        </p:nvGrpSpPr>
        <p:grpSpPr bwMode="auto">
          <a:xfrm>
            <a:off x="611188" y="2420938"/>
            <a:ext cx="1801812" cy="1100137"/>
            <a:chOff x="567" y="1979"/>
            <a:chExt cx="1135" cy="693"/>
          </a:xfrm>
        </p:grpSpPr>
        <p:sp>
          <p:nvSpPr>
            <p:cNvPr id="39950" name="Rectangle 5"/>
            <p:cNvSpPr>
              <a:spLocks noChangeArrowheads="1"/>
            </p:cNvSpPr>
            <p:nvPr/>
          </p:nvSpPr>
          <p:spPr bwMode="auto">
            <a:xfrm>
              <a:off x="567" y="2115"/>
              <a:ext cx="1135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kumimoji="1" lang="zh-CN" altLang="en-US" sz="4000" b="1">
                  <a:latin typeface="楷体_GB2312" pitchFamily="49" charset="-122"/>
                  <a:ea typeface="楷体_GB2312" pitchFamily="49" charset="-122"/>
                </a:rPr>
                <a:t>荷 花</a:t>
              </a:r>
              <a:endParaRPr kumimoji="1"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9951" name="Rectangle 11"/>
            <p:cNvSpPr>
              <a:spLocks noChangeArrowheads="1"/>
            </p:cNvSpPr>
            <p:nvPr/>
          </p:nvSpPr>
          <p:spPr bwMode="auto">
            <a:xfrm>
              <a:off x="631" y="1979"/>
              <a:ext cx="98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altLang="zh-CN" sz="2600" b="1">
                  <a:solidFill>
                    <a:srgbClr val="FF3399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hé  huā</a:t>
              </a:r>
              <a:endParaRPr lang="en-US" altLang="zh-CN" sz="2600" b="1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9941" name="Group 11"/>
          <p:cNvGrpSpPr/>
          <p:nvPr/>
        </p:nvGrpSpPr>
        <p:grpSpPr bwMode="auto">
          <a:xfrm>
            <a:off x="4427538" y="5832475"/>
            <a:ext cx="2089150" cy="1025525"/>
            <a:chOff x="2971" y="3467"/>
            <a:chExt cx="1088" cy="646"/>
          </a:xfrm>
        </p:grpSpPr>
        <p:sp>
          <p:nvSpPr>
            <p:cNvPr id="39948" name="Rectangle 9"/>
            <p:cNvSpPr>
              <a:spLocks noChangeArrowheads="1"/>
            </p:cNvSpPr>
            <p:nvPr/>
          </p:nvSpPr>
          <p:spPr bwMode="auto">
            <a:xfrm>
              <a:off x="2971" y="3671"/>
              <a:ext cx="9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zh-CN" altLang="en-US" sz="4000" b="1">
                  <a:latin typeface="楷体_GB2312" pitchFamily="49" charset="-122"/>
                  <a:ea typeface="楷体_GB2312" pitchFamily="49" charset="-122"/>
                </a:rPr>
                <a:t>弟 弟</a:t>
              </a:r>
              <a:endParaRPr kumimoji="1"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3042" y="3467"/>
              <a:ext cx="10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600">
                  <a:solidFill>
                    <a:srgbClr val="FF3399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d</a:t>
              </a:r>
              <a:r>
                <a:rPr lang="en-US" altLang="zh-CN" sz="2600">
                  <a:solidFill>
                    <a:srgbClr val="FF339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ì</a:t>
              </a:r>
              <a:r>
                <a:rPr lang="en-US" altLang="zh-CN" sz="2600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</a:t>
              </a:r>
              <a:r>
                <a:rPr lang="en-US" altLang="zh-CN" sz="2600">
                  <a:solidFill>
                    <a:srgbClr val="FF3399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di</a:t>
              </a:r>
              <a:endParaRPr lang="en-US" altLang="zh-CN" sz="2600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9942" name="Group 15"/>
          <p:cNvGrpSpPr/>
          <p:nvPr/>
        </p:nvGrpSpPr>
        <p:grpSpPr bwMode="auto">
          <a:xfrm>
            <a:off x="5580063" y="1484313"/>
            <a:ext cx="2047875" cy="701675"/>
            <a:chOff x="3515" y="1117"/>
            <a:chExt cx="1290" cy="442"/>
          </a:xfrm>
        </p:grpSpPr>
        <p:sp>
          <p:nvSpPr>
            <p:cNvPr id="39946" name="Rectangle 13"/>
            <p:cNvSpPr>
              <a:spLocks noChangeArrowheads="1"/>
            </p:cNvSpPr>
            <p:nvPr/>
          </p:nvSpPr>
          <p:spPr bwMode="auto">
            <a:xfrm>
              <a:off x="3515" y="1117"/>
              <a:ext cx="129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4000" b="1">
                  <a:solidFill>
                    <a:srgbClr val="FF3399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m</a:t>
              </a:r>
              <a:r>
                <a:rPr lang="en-US" altLang="zh-CN" sz="3600" b="1">
                  <a:solidFill>
                    <a:srgbClr val="FF3399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    </a:t>
              </a:r>
              <a:endParaRPr lang="en-US" altLang="zh-CN" sz="36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39947" name="Picture 1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57" y="1253"/>
              <a:ext cx="15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3" name="Rectangle 13"/>
          <p:cNvSpPr>
            <a:spLocks noChangeArrowheads="1"/>
          </p:cNvSpPr>
          <p:nvPr/>
        </p:nvSpPr>
        <p:spPr bwMode="auto">
          <a:xfrm>
            <a:off x="6411913" y="1484313"/>
            <a:ext cx="2047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9944" name="Picture 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1773238"/>
            <a:ext cx="2444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5580063" y="1989138"/>
            <a:ext cx="16557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4000" b="1">
                <a:latin typeface="楷体_GB2312" pitchFamily="49" charset="-122"/>
                <a:ea typeface="楷体_GB2312" pitchFamily="49" charset="-122"/>
              </a:rPr>
              <a:t>妈 妈</a:t>
            </a:r>
            <a:endParaRPr kumimoji="1" lang="zh-CN" altLang="en-US" sz="40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0962" name="Picture 2" descr="图片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底"/>
          <p:cNvPicPr>
            <a:picLocks noChangeAspect="1" noChangeArrowheads="1"/>
          </p:cNvPicPr>
          <p:nvPr/>
        </p:nvPicPr>
        <p:blipFill>
          <a:blip r:embed="rId2" cstate="email"/>
          <a:srcRect r="-2084"/>
          <a:stretch>
            <a:fillRect/>
          </a:stretch>
        </p:blipFill>
        <p:spPr bwMode="auto">
          <a:xfrm>
            <a:off x="684213" y="0"/>
            <a:ext cx="77755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484438" y="836613"/>
            <a:ext cx="720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4400" b="1">
                <a:ea typeface="楷体_GB2312" pitchFamily="49" charset="-122"/>
              </a:rPr>
              <a:t>哥</a:t>
            </a:r>
            <a:endParaRPr lang="zh-CN" altLang="en-US" sz="4400" b="1">
              <a:ea typeface="楷体_GB2312" pitchFamily="49" charset="-122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348038" y="836613"/>
            <a:ext cx="7921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4800" b="1">
                <a:ea typeface="楷体_GB2312" pitchFamily="49" charset="-122"/>
              </a:rPr>
              <a:t>弟</a:t>
            </a:r>
            <a:endParaRPr lang="zh-CN" altLang="en-US" sz="4800" b="1">
              <a:ea typeface="楷体_GB2312" pitchFamily="49" charset="-122"/>
            </a:endParaRPr>
          </a:p>
        </p:txBody>
      </p:sp>
      <p:sp>
        <p:nvSpPr>
          <p:cNvPr id="40966" name="矩形 6"/>
          <p:cNvSpPr>
            <a:spLocks noChangeArrowheads="1"/>
          </p:cNvSpPr>
          <p:nvPr/>
        </p:nvSpPr>
        <p:spPr bwMode="auto">
          <a:xfrm>
            <a:off x="1547813" y="836613"/>
            <a:ext cx="8651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4800" b="1">
                <a:solidFill>
                  <a:schemeClr val="tx2"/>
                </a:solidFill>
                <a:latin typeface="FuturaBlack BT" pitchFamily="82" charset="0"/>
                <a:ea typeface="楷体_GB2312" pitchFamily="49" charset="-122"/>
              </a:rPr>
              <a:t>花</a:t>
            </a:r>
            <a:endParaRPr lang="zh-CN" altLang="en-US" sz="4800">
              <a:ea typeface="宋体" panose="02010600030101010101" pitchFamily="2" charset="-122"/>
            </a:endParaRP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5364163" y="836613"/>
            <a:ext cx="8858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kumimoji="1" lang="zh-CN" altLang="en-US" sz="4800" b="1">
                <a:solidFill>
                  <a:srgbClr val="0D0D0D"/>
                </a:solidFill>
                <a:latin typeface="Times New Roman" panose="02020603050405020304" pitchFamily="18" charset="0"/>
                <a:ea typeface="楷体_GB2312" pitchFamily="49" charset="-122"/>
              </a:rPr>
              <a:t>画</a:t>
            </a:r>
            <a:r>
              <a:rPr kumimoji="1" lang="zh-CN" altLang="en-US" sz="280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kumimoji="1" lang="zh-CN" altLang="en-US" sz="2800" b="1">
              <a:solidFill>
                <a:srgbClr val="3333FF"/>
              </a:solidFill>
              <a:ea typeface="宋体" panose="02010600030101010101" pitchFamily="2" charset="-122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356100" y="836613"/>
            <a:ext cx="7207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ea typeface="楷体_GB2312" pitchFamily="49" charset="-122"/>
              </a:rPr>
              <a:t>个</a:t>
            </a:r>
            <a:endParaRPr lang="zh-CN" altLang="en-US" sz="4800" b="1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4800" b="1" dirty="0" smtClean="0"/>
              <a:t>荷花    花朵     雪花     花园</a:t>
            </a:r>
            <a:endParaRPr lang="zh-CN" altLang="en-US" sz="4800" b="1" dirty="0" smtClean="0"/>
          </a:p>
          <a:p>
            <a:r>
              <a:rPr lang="zh-CN" altLang="en-US" sz="4800" b="1" dirty="0" smtClean="0"/>
              <a:t>哥哥    表哥     大哥</a:t>
            </a:r>
            <a:endParaRPr lang="zh-CN" altLang="en-US" sz="4800" b="1" dirty="0" smtClean="0"/>
          </a:p>
          <a:p>
            <a:r>
              <a:rPr lang="zh-CN" altLang="en-US" sz="4800" b="1" dirty="0" smtClean="0"/>
              <a:t>弟弟    表弟     兄弟      徒弟</a:t>
            </a:r>
            <a:endParaRPr lang="zh-CN" altLang="en-US" sz="4800" b="1" dirty="0" smtClean="0"/>
          </a:p>
          <a:p>
            <a:r>
              <a:rPr lang="zh-CN" altLang="en-US" sz="4800" b="1" dirty="0" smtClean="0"/>
              <a:t>一个    几个     个性      个体</a:t>
            </a:r>
            <a:endParaRPr lang="zh-CN" altLang="en-US" sz="4800" b="1" dirty="0" smtClean="0"/>
          </a:p>
          <a:p>
            <a:r>
              <a:rPr lang="zh-CN" altLang="en-US" sz="4800" b="1" dirty="0" smtClean="0"/>
              <a:t>画画    画像     绘画      图画</a:t>
            </a:r>
            <a:endParaRPr lang="zh-CN" altLang="en-US" sz="4800" b="1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3010" name="Picture 2" descr="图片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6916" name="Picture 4" descr="底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 r="-2084"/>
          <a:stretch>
            <a:fillRect/>
          </a:stretch>
        </p:blipFill>
        <p:spPr>
          <a:xfrm>
            <a:off x="684213" y="0"/>
            <a:ext cx="7632700" cy="3213100"/>
          </a:xfrm>
          <a:gradFill>
            <a:gsLst>
              <a:gs pos="0">
                <a:schemeClr val="accent1">
                  <a:tint val="66000"/>
                  <a:satMod val="160000"/>
                  <a:alpha val="1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771775" y="549275"/>
            <a:ext cx="3860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kumimoji="1" lang="zh-CN" altLang="en-US" sz="4800" b="1">
                <a:solidFill>
                  <a:schemeClr val="tx2"/>
                </a:solidFill>
                <a:latin typeface="FuturaBlack BT" pitchFamily="82" charset="0"/>
                <a:ea typeface="楷体_GB2312" pitchFamily="49" charset="-122"/>
              </a:rPr>
              <a:t>哥哥画荷花。</a:t>
            </a:r>
            <a:endParaRPr kumimoji="1" lang="zh-CN" altLang="en-US" sz="4800" b="1">
              <a:solidFill>
                <a:schemeClr val="tx2"/>
              </a:solidFill>
              <a:latin typeface="FuturaBlack BT" pitchFamily="82" charset="0"/>
              <a:ea typeface="楷体_GB2312" pitchFamily="49" charset="-122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008881" y="1665288"/>
            <a:ext cx="5240538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kumimoji="1" lang="zh-CN" altLang="en-US" sz="4800" b="1" dirty="0">
                <a:solidFill>
                  <a:schemeClr val="tx2"/>
                </a:solidFill>
                <a:latin typeface="FuturaBlack BT" pitchFamily="82" charset="0"/>
                <a:ea typeface="楷体_GB2312" pitchFamily="49" charset="-122"/>
              </a:rPr>
              <a:t>弟弟看哥哥画画</a:t>
            </a:r>
            <a:r>
              <a:rPr kumimoji="1" lang="zh-CN" altLang="en-US" sz="4800" b="1" dirty="0" smtClean="0">
                <a:solidFill>
                  <a:schemeClr val="tx2"/>
                </a:solidFill>
                <a:latin typeface="FuturaBlack BT" pitchFamily="82" charset="0"/>
                <a:ea typeface="楷体_GB2312" pitchFamily="49" charset="-122"/>
              </a:rPr>
              <a:t>。 </a:t>
            </a:r>
            <a:endParaRPr kumimoji="1" lang="zh-CN" altLang="en-US" sz="4800" b="1" dirty="0">
              <a:solidFill>
                <a:schemeClr val="tx2"/>
              </a:solidFill>
              <a:latin typeface="FuturaBlack BT" pitchFamily="82" charset="0"/>
              <a:ea typeface="楷体_GB2312" pitchFamily="49" charset="-122"/>
            </a:endParaRPr>
          </a:p>
        </p:txBody>
      </p:sp>
      <p:pic>
        <p:nvPicPr>
          <p:cNvPr id="4301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413" y="1628775"/>
            <a:ext cx="184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08525" y="333375"/>
            <a:ext cx="612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_GB2312" pitchFamily="49" charset="-122"/>
              </a:rPr>
              <a:t>hé</a:t>
            </a:r>
            <a:r>
              <a:rPr kumimoji="1"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kumimoji="1" lang="en-US" altLang="zh-CN" sz="2800" b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3419475" y="1557338"/>
            <a:ext cx="1439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en-US" altLang="zh-CN" sz="2400">
                <a:ea typeface="宋体" panose="02010600030101010101" pitchFamily="2" charset="-122"/>
              </a:rPr>
              <a:t>k</a:t>
            </a:r>
            <a:r>
              <a:rPr lang="en-US" altLang="zh-CN">
                <a:ea typeface="宋体" panose="02010600030101010101" pitchFamily="2" charset="-122"/>
              </a:rPr>
              <a:t>   </a:t>
            </a:r>
            <a:r>
              <a:rPr lang="en-US" altLang="zh-CN" sz="2400">
                <a:ea typeface="宋体" panose="02010600030101010101" pitchFamily="2" charset="-122"/>
              </a:rPr>
              <a:t>n</a:t>
            </a:r>
            <a:endParaRPr lang="zh-CN" altLang="en-US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122" name="Picture 4" descr="W02008082540400492752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3059113" y="692150"/>
            <a:ext cx="2017712" cy="1944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4037" name="Picture 5" descr="弟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0"/>
            <a:ext cx="8569325" cy="68580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2989263" y="620713"/>
            <a:ext cx="2087562" cy="2160587"/>
          </a:xfrm>
          <a:prstGeom prst="ellipse">
            <a:avLst/>
          </a:prstGeom>
          <a:noFill/>
          <a:ln w="28575">
            <a:solidFill>
              <a:srgbClr val="00CC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>
              <a:solidFill>
                <a:srgbClr val="CCFF33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5060" name="Picture 4" descr="花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Oval 5"/>
          <p:cNvSpPr>
            <a:spLocks noChangeArrowheads="1"/>
          </p:cNvSpPr>
          <p:nvPr/>
        </p:nvSpPr>
        <p:spPr bwMode="auto">
          <a:xfrm>
            <a:off x="4859338" y="260350"/>
            <a:ext cx="1657350" cy="1655763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6084" name="Picture 4" descr="画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80975" y="0"/>
            <a:ext cx="9612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Oval 5"/>
          <p:cNvSpPr>
            <a:spLocks noChangeArrowheads="1"/>
          </p:cNvSpPr>
          <p:nvPr/>
        </p:nvSpPr>
        <p:spPr bwMode="auto">
          <a:xfrm>
            <a:off x="4643438" y="1628775"/>
            <a:ext cx="1800225" cy="18002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W02008082540385804515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476250"/>
            <a:ext cx="6048375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2" descr="未命名.bmp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3500438"/>
            <a:ext cx="21367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未标题-1 拷贝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836613"/>
            <a:ext cx="558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059113" y="4652963"/>
            <a:ext cx="5041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3200" b="1" dirty="0"/>
              <a:t>顺口溜：</a:t>
            </a:r>
            <a:endParaRPr lang="zh-CN" altLang="en-US" sz="3200" b="1" dirty="0"/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白鸽白鸽</a:t>
            </a:r>
            <a:r>
              <a:rPr lang="en-US" altLang="zh-CN" sz="3200" b="1" dirty="0">
                <a:ea typeface="宋体" panose="02010600030101010101" pitchFamily="2" charset="-122"/>
              </a:rPr>
              <a:t>g </a:t>
            </a:r>
            <a:r>
              <a:rPr lang="en-US" altLang="zh-CN" sz="3200" b="1" dirty="0" err="1">
                <a:ea typeface="宋体" panose="02010600030101010101" pitchFamily="2" charset="-122"/>
              </a:rPr>
              <a:t>g</a:t>
            </a:r>
            <a:r>
              <a:rPr lang="en-US" altLang="zh-CN" sz="3200" b="1" dirty="0">
                <a:ea typeface="宋体" panose="02010600030101010101" pitchFamily="2" charset="-122"/>
              </a:rPr>
              <a:t> </a:t>
            </a:r>
            <a:r>
              <a:rPr lang="en-US" altLang="zh-CN" sz="3200" b="1" dirty="0" err="1">
                <a:ea typeface="宋体" panose="02010600030101010101" pitchFamily="2" charset="-122"/>
              </a:rPr>
              <a:t>g</a:t>
            </a:r>
            <a:r>
              <a:rPr lang="zh-CN" altLang="en-US" sz="3200" b="1" dirty="0">
                <a:ea typeface="宋体" panose="02010600030101010101" pitchFamily="2" charset="-122"/>
              </a:rPr>
              <a:t>，</a:t>
            </a:r>
            <a:endParaRPr lang="zh-CN" altLang="en-US" sz="32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b="1" dirty="0" smtClean="0">
                <a:ea typeface="宋体" panose="02010600030101010101" pitchFamily="2" charset="-122"/>
              </a:rPr>
              <a:t>9</a:t>
            </a:r>
            <a:r>
              <a:rPr lang="zh-CN" altLang="en-US" sz="3200" b="1" dirty="0">
                <a:ea typeface="宋体" panose="02010600030101010101" pitchFamily="2" charset="-122"/>
              </a:rPr>
              <a:t>字加弯</a:t>
            </a:r>
            <a:r>
              <a:rPr lang="en-US" altLang="zh-CN" sz="3200" b="1" dirty="0">
                <a:ea typeface="宋体" panose="02010600030101010101" pitchFamily="2" charset="-122"/>
              </a:rPr>
              <a:t>g </a:t>
            </a:r>
            <a:r>
              <a:rPr lang="en-US" altLang="zh-CN" sz="3200" b="1" dirty="0" err="1">
                <a:ea typeface="宋体" panose="02010600030101010101" pitchFamily="2" charset="-122"/>
              </a:rPr>
              <a:t>g</a:t>
            </a:r>
            <a:r>
              <a:rPr lang="en-US" altLang="zh-CN" sz="3200" b="1" dirty="0">
                <a:ea typeface="宋体" panose="02010600030101010101" pitchFamily="2" charset="-122"/>
              </a:rPr>
              <a:t> </a:t>
            </a:r>
            <a:r>
              <a:rPr lang="en-US" altLang="zh-CN" sz="3200" b="1" dirty="0" err="1">
                <a:ea typeface="宋体" panose="02010600030101010101" pitchFamily="2" charset="-122"/>
              </a:rPr>
              <a:t>g</a:t>
            </a:r>
            <a:r>
              <a:rPr lang="zh-CN" altLang="en-US" sz="3200" b="1" dirty="0">
                <a:ea typeface="宋体" panose="02010600030101010101" pitchFamily="2" charset="-122"/>
              </a:rPr>
              <a:t>。</a:t>
            </a:r>
            <a:r>
              <a:rPr lang="zh-CN" altLang="en-US" sz="4000" dirty="0">
                <a:ea typeface="宋体" panose="02010600030101010101" pitchFamily="2" charset="-122"/>
              </a:rPr>
              <a:t> </a:t>
            </a:r>
            <a:r>
              <a:rPr lang="zh-CN" altLang="en-US" sz="4000" b="1" dirty="0">
                <a:ea typeface="宋体" panose="02010600030101010101" pitchFamily="2" charset="-122"/>
              </a:rPr>
              <a:t>　</a:t>
            </a:r>
            <a:endParaRPr lang="zh-CN" altLang="en-US" sz="40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89017E-6 L -0.25868 -0.220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11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7170" name="Picture 5" descr="W02008082540385945344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04813"/>
            <a:ext cx="6119812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 descr="未命名.bmp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789363"/>
            <a:ext cx="30003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未标题-2 拷贝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549275"/>
            <a:ext cx="525621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95288" y="4797425"/>
            <a:ext cx="31257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2800" b="1" dirty="0">
                <a:ea typeface="宋体" panose="02010600030101010101" pitchFamily="2" charset="-122"/>
              </a:rPr>
              <a:t>顺口溜：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两只蝌蚪</a:t>
            </a:r>
            <a:r>
              <a:rPr lang="en-US" altLang="zh-CN" sz="3200" b="1" dirty="0">
                <a:ea typeface="宋体" panose="02010600030101010101" pitchFamily="2" charset="-122"/>
              </a:rPr>
              <a:t>k </a:t>
            </a:r>
            <a:r>
              <a:rPr lang="en-US" altLang="zh-CN" sz="3200" b="1" dirty="0" err="1">
                <a:ea typeface="宋体" panose="02010600030101010101" pitchFamily="2" charset="-122"/>
              </a:rPr>
              <a:t>k</a:t>
            </a:r>
            <a:r>
              <a:rPr lang="en-US" altLang="zh-CN" sz="3200" b="1" dirty="0">
                <a:ea typeface="宋体" panose="02010600030101010101" pitchFamily="2" charset="-122"/>
              </a:rPr>
              <a:t> </a:t>
            </a:r>
            <a:r>
              <a:rPr lang="en-US" altLang="zh-CN" sz="3200" b="1" dirty="0" err="1">
                <a:ea typeface="宋体" panose="02010600030101010101" pitchFamily="2" charset="-122"/>
              </a:rPr>
              <a:t>k</a:t>
            </a:r>
            <a:r>
              <a:rPr lang="zh-CN" altLang="en-US" sz="3200" b="1" dirty="0">
                <a:ea typeface="宋体" panose="02010600030101010101" pitchFamily="2" charset="-122"/>
              </a:rPr>
              <a:t>，</a:t>
            </a:r>
            <a:endParaRPr lang="zh-CN" altLang="en-US" sz="3200" b="1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蝌蚪戏草</a:t>
            </a:r>
            <a:r>
              <a:rPr lang="en-US" altLang="zh-CN" sz="3200" b="1" dirty="0">
                <a:ea typeface="宋体" panose="02010600030101010101" pitchFamily="2" charset="-122"/>
              </a:rPr>
              <a:t>k </a:t>
            </a:r>
            <a:r>
              <a:rPr lang="en-US" altLang="zh-CN" sz="3200" b="1" dirty="0" err="1">
                <a:ea typeface="宋体" panose="02010600030101010101" pitchFamily="2" charset="-122"/>
              </a:rPr>
              <a:t>k</a:t>
            </a:r>
            <a:r>
              <a:rPr lang="en-US" altLang="zh-CN" sz="3200" b="1" dirty="0">
                <a:ea typeface="宋体" panose="02010600030101010101" pitchFamily="2" charset="-122"/>
              </a:rPr>
              <a:t> </a:t>
            </a:r>
            <a:r>
              <a:rPr lang="en-US" altLang="zh-CN" sz="3200" b="1" dirty="0" err="1">
                <a:ea typeface="宋体" panose="02010600030101010101" pitchFamily="2" charset="-122"/>
              </a:rPr>
              <a:t>k</a:t>
            </a:r>
            <a:r>
              <a:rPr lang="zh-CN" altLang="en-US" dirty="0">
                <a:ea typeface="宋体" panose="02010600030101010101" pitchFamily="2" charset="-122"/>
              </a:rPr>
              <a:t>。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5319E-6 L -0.4632 -0.328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0" y="-164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194" name="Picture 4" descr="W020080825404004927525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A1FBFC"/>
              </a:clrFrom>
              <a:clrTo>
                <a:srgbClr val="A1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76250"/>
            <a:ext cx="4551363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 descr="未命名.bmp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213100"/>
            <a:ext cx="26431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未标题-3 拷贝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4450"/>
            <a:ext cx="55086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3850" y="836613"/>
            <a:ext cx="35306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顺口溜：</a:t>
            </a:r>
            <a:endParaRPr lang="zh-CN" altLang="en-US" sz="3200" b="1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口渴喝水</a:t>
            </a:r>
            <a:r>
              <a:rPr lang="en-US" altLang="zh-CN" sz="3200" b="1" dirty="0">
                <a:ea typeface="宋体" panose="02010600030101010101" pitchFamily="2" charset="-122"/>
              </a:rPr>
              <a:t>h  </a:t>
            </a:r>
            <a:r>
              <a:rPr lang="en-US" altLang="zh-CN" sz="3200" b="1" dirty="0" err="1">
                <a:ea typeface="宋体" panose="02010600030101010101" pitchFamily="2" charset="-122"/>
              </a:rPr>
              <a:t>h</a:t>
            </a:r>
            <a:r>
              <a:rPr lang="en-US" altLang="zh-CN" sz="3200" b="1" dirty="0">
                <a:ea typeface="宋体" panose="02010600030101010101" pitchFamily="2" charset="-122"/>
              </a:rPr>
              <a:t>  </a:t>
            </a:r>
            <a:r>
              <a:rPr lang="en-US" altLang="zh-CN" sz="3200" b="1" dirty="0" err="1">
                <a:ea typeface="宋体" panose="02010600030101010101" pitchFamily="2" charset="-122"/>
              </a:rPr>
              <a:t>h</a:t>
            </a:r>
            <a:r>
              <a:rPr lang="zh-CN" altLang="en-US" sz="3200" b="1" dirty="0">
                <a:ea typeface="宋体" panose="02010600030101010101" pitchFamily="2" charset="-122"/>
              </a:rPr>
              <a:t>，</a:t>
            </a:r>
            <a:endParaRPr lang="zh-CN" altLang="en-US" sz="3200" b="1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一把椅子</a:t>
            </a:r>
            <a:r>
              <a:rPr lang="en-US" altLang="zh-CN" sz="3200" b="1" dirty="0">
                <a:ea typeface="宋体" panose="02010600030101010101" pitchFamily="2" charset="-122"/>
              </a:rPr>
              <a:t>h  </a:t>
            </a:r>
            <a:r>
              <a:rPr lang="en-US" altLang="zh-CN" sz="3200" b="1" dirty="0" err="1">
                <a:ea typeface="宋体" panose="02010600030101010101" pitchFamily="2" charset="-122"/>
              </a:rPr>
              <a:t>h</a:t>
            </a:r>
            <a:r>
              <a:rPr lang="en-US" altLang="zh-CN" sz="3200" b="1" dirty="0">
                <a:ea typeface="宋体" panose="02010600030101010101" pitchFamily="2" charset="-122"/>
              </a:rPr>
              <a:t>  </a:t>
            </a:r>
            <a:r>
              <a:rPr lang="en-US" altLang="zh-CN" sz="3200" b="1" dirty="0" err="1">
                <a:ea typeface="宋体" panose="02010600030101010101" pitchFamily="2" charset="-122"/>
              </a:rPr>
              <a:t>h</a:t>
            </a:r>
            <a:r>
              <a:rPr lang="zh-CN" altLang="en-US" sz="3200" b="1" dirty="0">
                <a:ea typeface="宋体" panose="02010600030101010101" pitchFamily="2" charset="-122"/>
              </a:rPr>
              <a:t>。 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3200" dirty="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4746E-6 L 0.32795 -0.14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7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02404" name="Picture 4" descr="未标题-1 拷贝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6250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未标题-2 拷贝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76250"/>
            <a:ext cx="38163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未标题-3 拷贝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141663"/>
            <a:ext cx="28305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2" descr="未命名.bmp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981075"/>
            <a:ext cx="25273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2" descr="未命名.bmp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196975"/>
            <a:ext cx="30956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2" descr="未命名.bmp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3716338"/>
            <a:ext cx="28305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0242" name="Group 2"/>
          <p:cNvGrpSpPr/>
          <p:nvPr/>
        </p:nvGrpSpPr>
        <p:grpSpPr bwMode="auto">
          <a:xfrm>
            <a:off x="611188" y="1916113"/>
            <a:ext cx="7597775" cy="2665412"/>
            <a:chOff x="431" y="1525"/>
            <a:chExt cx="4808" cy="1633"/>
          </a:xfrm>
        </p:grpSpPr>
        <p:grpSp>
          <p:nvGrpSpPr>
            <p:cNvPr id="10245" name="Group 3"/>
            <p:cNvGrpSpPr/>
            <p:nvPr/>
          </p:nvGrpSpPr>
          <p:grpSpPr bwMode="auto">
            <a:xfrm>
              <a:off x="431" y="1525"/>
              <a:ext cx="4808" cy="544"/>
              <a:chOff x="476" y="1752"/>
              <a:chExt cx="4808" cy="544"/>
            </a:xfrm>
          </p:grpSpPr>
          <p:sp>
            <p:nvSpPr>
              <p:cNvPr id="10249" name="Line 4"/>
              <p:cNvSpPr>
                <a:spLocks noChangeShapeType="1"/>
              </p:cNvSpPr>
              <p:nvPr/>
            </p:nvSpPr>
            <p:spPr bwMode="auto">
              <a:xfrm>
                <a:off x="476" y="1752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0" name="Line 5"/>
              <p:cNvSpPr>
                <a:spLocks noChangeShapeType="1"/>
              </p:cNvSpPr>
              <p:nvPr/>
            </p:nvSpPr>
            <p:spPr bwMode="auto">
              <a:xfrm>
                <a:off x="476" y="2296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46" name="Group 6"/>
            <p:cNvGrpSpPr/>
            <p:nvPr/>
          </p:nvGrpSpPr>
          <p:grpSpPr bwMode="auto">
            <a:xfrm>
              <a:off x="431" y="2614"/>
              <a:ext cx="4808" cy="544"/>
              <a:chOff x="476" y="1752"/>
              <a:chExt cx="4808" cy="544"/>
            </a:xfrm>
          </p:grpSpPr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>
                <a:off x="476" y="1752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8" name="Line 8"/>
              <p:cNvSpPr>
                <a:spLocks noChangeShapeType="1"/>
              </p:cNvSpPr>
              <p:nvPr/>
            </p:nvSpPr>
            <p:spPr bwMode="auto">
              <a:xfrm>
                <a:off x="476" y="2296"/>
                <a:ext cx="4808" cy="0"/>
              </a:xfrm>
              <a:prstGeom prst="line">
                <a:avLst/>
              </a:prstGeom>
              <a:noFill/>
              <a:ln w="63500">
                <a:solidFill>
                  <a:srgbClr val="8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3779838" y="1916113"/>
            <a:ext cx="1270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0" b="1">
                <a:solidFill>
                  <a:srgbClr val="FF0000"/>
                </a:solidFill>
              </a:rPr>
              <a:t>g</a:t>
            </a:r>
            <a:endParaRPr lang="zh-CN" altLang="en-US" sz="14000" b="1">
              <a:solidFill>
                <a:srgbClr val="FF0000"/>
              </a:solidFill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11188" y="4868863"/>
            <a:ext cx="76327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g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占中下两格，先写左半圆，写在中格要饱满；再写竖左弯，从第二线开始起笔，先写竖，到第三格再左弯。两笔写成。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2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Arial Unicode MS" pitchFamily="34" charset="-122"/>
            <a:cs typeface="Arial Unicode MS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Arial Unicode MS" pitchFamily="34" charset="-122"/>
            <a:cs typeface="Arial Unicode MS" pitchFamily="34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CDESIGNM</Template>
  <TotalTime>0</TotalTime>
  <Words>1358</Words>
  <Application>WPS 演示</Application>
  <PresentationFormat>全屏显示(4:3)</PresentationFormat>
  <Paragraphs>372</Paragraphs>
  <Slides>42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67" baseType="lpstr">
      <vt:lpstr>Arial</vt:lpstr>
      <vt:lpstr>宋体</vt:lpstr>
      <vt:lpstr>Wingdings</vt:lpstr>
      <vt:lpstr>Arial Unicode MS</vt:lpstr>
      <vt:lpstr>Calibri</vt:lpstr>
      <vt:lpstr>Calibri</vt:lpstr>
      <vt:lpstr>Adobe Caslon Pro Bold</vt:lpstr>
      <vt:lpstr>Segoe Print</vt:lpstr>
      <vt:lpstr>微软雅黑</vt:lpstr>
      <vt:lpstr>楷体_GB2312</vt:lpstr>
      <vt:lpstr>新宋体</vt:lpstr>
      <vt:lpstr>Arial Unicode MS</vt:lpstr>
      <vt:lpstr>黑体</vt:lpstr>
      <vt:lpstr>Century Gothic</vt:lpstr>
      <vt:lpstr>Dotum</vt:lpstr>
      <vt:lpstr>华文楷体</vt:lpstr>
      <vt:lpstr>Arial Narrow</vt:lpstr>
      <vt:lpstr>Aharoni</vt:lpstr>
      <vt:lpstr>幼圆</vt:lpstr>
      <vt:lpstr>Times New Roman</vt:lpstr>
      <vt:lpstr>FuturaBlack BT</vt:lpstr>
      <vt:lpstr>Arial</vt:lpstr>
      <vt:lpstr>Malgun Gothic</vt:lpstr>
      <vt:lpstr>第一PPT模板网-WWW.1PPT.COM</vt:lpstr>
      <vt:lpstr>Photoshop.Image.7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比一比，每组音节有什么不同，再读一读。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</dc:description>
  <dc:subject>第一PPT模板网-WWW.1PPT.COM</dc:subject>
  <cp:lastModifiedBy>清菡</cp:lastModifiedBy>
  <cp:revision>561</cp:revision>
  <dcterms:created xsi:type="dcterms:W3CDTF">2009-10-20T12:57:00Z</dcterms:created>
  <dcterms:modified xsi:type="dcterms:W3CDTF">2019-09-18T06:43:18Z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